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  <Override PartName="/ppt/charts/style3.xml" ContentType="application/vnd.ms-office.chartstyle+xml"/>
  <Override PartName="/ppt/charts/colors3.xml" ContentType="application/vnd.ms-office.chartcolorstyle+xml"/>
  <Override PartName="/ppt/charts/style4.xml" ContentType="application/vnd.ms-office.chartstyle+xml"/>
  <Override PartName="/ppt/charts/colors4.xml" ContentType="application/vnd.ms-office.chartcolorstyle+xml"/>
  <Override PartName="/ppt/charts/style5.xml" ContentType="application/vnd.ms-office.chartstyle+xml"/>
  <Override PartName="/ppt/charts/colors5.xml" ContentType="application/vnd.ms-office.chartcolorstyle+xml"/>
  <Override PartName="/ppt/charts/style6.xml" ContentType="application/vnd.ms-office.chartstyle+xml"/>
  <Override PartName="/ppt/charts/colors6.xml" ContentType="application/vnd.ms-office.chartcolorstyle+xml"/>
  <Override PartName="/ppt/charts/style7.xml" ContentType="application/vnd.ms-office.chartstyle+xml"/>
  <Override PartName="/ppt/charts/colors7.xml" ContentType="application/vnd.ms-office.chartcolorstyle+xml"/>
  <Override PartName="/ppt/charts/style8.xml" ContentType="application/vnd.ms-office.chartstyle+xml"/>
  <Override PartName="/ppt/charts/colors8.xml" ContentType="application/vnd.ms-office.chartcolorstyle+xml"/>
  <Override PartName="/ppt/charts/style9.xml" ContentType="application/vnd.ms-office.chartstyle+xml"/>
  <Override PartName="/ppt/charts/colors9.xml" ContentType="application/vnd.ms-office.chartcolorstyle+xml"/>
  <Override PartName="/ppt/charts/style10.xml" ContentType="application/vnd.ms-office.chartstyle+xml"/>
  <Override PartName="/ppt/charts/colors10.xml" ContentType="application/vnd.ms-office.chartcolorstyle+xml"/>
  <Override PartName="/ppt/charts/style11.xml" ContentType="application/vnd.ms-office.chartstyle+xml"/>
  <Override PartName="/ppt/charts/colors11.xml" ContentType="application/vnd.ms-office.chartcolorstyle+xml"/>
  <Override PartName="/ppt/charts/style12.xml" ContentType="application/vnd.ms-office.chartstyle+xml"/>
  <Override PartName="/ppt/charts/colors12.xml" ContentType="application/vnd.ms-office.chartcolorstyle+xml"/>
  <Override PartName="/ppt/charts/style13.xml" ContentType="application/vnd.ms-office.chartstyle+xml"/>
  <Override PartName="/ppt/charts/colors13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3" r:id="rId3"/>
    <p:sldId id="272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70" r:id="rId13"/>
    <p:sldId id="268" r:id="rId14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100" d="100"/>
          <a:sy n="100" d="100"/>
        </p:scale>
        <p:origin x="-168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6.xml"/><Relationship Id="rId2" Type="http://schemas.microsoft.com/office/2011/relationships/chartColorStyle" Target="colors6.xml"/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Style" Target="style7.xml"/><Relationship Id="rId2" Type="http://schemas.microsoft.com/office/2011/relationships/chartColorStyle" Target="colors7.xml"/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Style" Target="style8.xml"/><Relationship Id="rId2" Type="http://schemas.microsoft.com/office/2011/relationships/chartColorStyle" Target="colors8.xml"/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3" Type="http://schemas.microsoft.com/office/2011/relationships/chartStyle" Target="style9.xml"/><Relationship Id="rId2" Type="http://schemas.microsoft.com/office/2011/relationships/chartColorStyle" Target="colors9.xml"/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3" Type="http://schemas.microsoft.com/office/2011/relationships/chartStyle" Target="style10.xml"/><Relationship Id="rId2" Type="http://schemas.microsoft.com/office/2011/relationships/chartColorStyle" Target="colors10.xml"/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3" Type="http://schemas.microsoft.com/office/2011/relationships/chartStyle" Target="style11.xml"/><Relationship Id="rId2" Type="http://schemas.microsoft.com/office/2011/relationships/chartColorStyle" Target="colors11.xml"/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3" Type="http://schemas.microsoft.com/office/2011/relationships/chartStyle" Target="style12.xml"/><Relationship Id="rId2" Type="http://schemas.microsoft.com/office/2011/relationships/chartColorStyle" Target="colors12.xml"/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3" Type="http://schemas.microsoft.com/office/2011/relationships/chartStyle" Target="style13.xml"/><Relationship Id="rId2" Type="http://schemas.microsoft.com/office/2011/relationships/chartColorStyle" Target="colors13.xml"/><Relationship Id="rId1" Type="http://schemas.openxmlformats.org/officeDocument/2006/relationships/package" Target="../embeddings/Microsoft_Excel_Worksheet1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u-HU" sz="2000" dirty="0" smtClean="0"/>
              <a:t>Elfogások</a:t>
            </a:r>
            <a:endParaRPr lang="hu-HU" sz="2000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2010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Elfogások</c:v>
                </c:pt>
              </c:strCache>
            </c:strRef>
          </c:cat>
          <c:val>
            <c:numRef>
              <c:f>Munka1!$B$2</c:f>
              <c:numCache>
                <c:formatCode>General</c:formatCode>
                <c:ptCount val="1"/>
                <c:pt idx="0">
                  <c:v>249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2011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Pt>
            <c:idx val="0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Elfogások</c:v>
                </c:pt>
              </c:strCache>
            </c:strRef>
          </c:cat>
          <c:val>
            <c:numRef>
              <c:f>Munka1!$C$2</c:f>
              <c:numCache>
                <c:formatCode>General</c:formatCode>
                <c:ptCount val="1"/>
                <c:pt idx="0">
                  <c:v>232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2012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Elfogások</c:v>
                </c:pt>
              </c:strCache>
            </c:strRef>
          </c:cat>
          <c:val>
            <c:numRef>
              <c:f>Munka1!$D$2</c:f>
              <c:numCache>
                <c:formatCode>General</c:formatCode>
                <c:ptCount val="1"/>
                <c:pt idx="0">
                  <c:v>283</c:v>
                </c:pt>
              </c:numCache>
            </c:numRef>
          </c:val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2013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Elfogások</c:v>
                </c:pt>
              </c:strCache>
            </c:strRef>
          </c:cat>
          <c:val>
            <c:numRef>
              <c:f>Munka1!$E$2</c:f>
              <c:numCache>
                <c:formatCode>General</c:formatCode>
                <c:ptCount val="1"/>
                <c:pt idx="0">
                  <c:v>265</c:v>
                </c:pt>
              </c:numCache>
            </c:numRef>
          </c:val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2014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Elfogások</c:v>
                </c:pt>
              </c:strCache>
            </c:strRef>
          </c:cat>
          <c:val>
            <c:numRef>
              <c:f>Munka1!$F$2</c:f>
              <c:numCache>
                <c:formatCode>General</c:formatCode>
                <c:ptCount val="1"/>
                <c:pt idx="0">
                  <c:v>251</c:v>
                </c:pt>
              </c:numCache>
            </c:numRef>
          </c:val>
        </c:ser>
        <c:ser>
          <c:idx val="5"/>
          <c:order val="5"/>
          <c:tx>
            <c:strRef>
              <c:f>Munka1!$G$1</c:f>
              <c:strCache>
                <c:ptCount val="1"/>
                <c:pt idx="0">
                  <c:v>2015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Elfogások</c:v>
                </c:pt>
              </c:strCache>
            </c:strRef>
          </c:cat>
          <c:val>
            <c:numRef>
              <c:f>Munka1!$G$2</c:f>
              <c:numCache>
                <c:formatCode>General</c:formatCode>
                <c:ptCount val="1"/>
                <c:pt idx="0">
                  <c:v>274</c:v>
                </c:pt>
              </c:numCache>
            </c:numRef>
          </c:val>
        </c:ser>
        <c:ser>
          <c:idx val="6"/>
          <c:order val="6"/>
          <c:tx>
            <c:strRef>
              <c:f>Munka1!$H$1</c:f>
              <c:strCache>
                <c:ptCount val="1"/>
                <c:pt idx="0">
                  <c:v>2016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Elfogások</c:v>
                </c:pt>
              </c:strCache>
            </c:strRef>
          </c:cat>
          <c:val>
            <c:numRef>
              <c:f>Munka1!$H$2</c:f>
              <c:numCache>
                <c:formatCode>General</c:formatCode>
                <c:ptCount val="1"/>
                <c:pt idx="0">
                  <c:v>313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83138432"/>
        <c:axId val="83139968"/>
      </c:barChart>
      <c:catAx>
        <c:axId val="8313843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83139968"/>
        <c:crosses val="autoZero"/>
        <c:auto val="1"/>
        <c:lblAlgn val="ctr"/>
        <c:lblOffset val="100"/>
        <c:noMultiLvlLbl val="0"/>
      </c:catAx>
      <c:valAx>
        <c:axId val="83139968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831384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hu-H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u-HU" sz="2000" dirty="0" smtClean="0"/>
              <a:t>Előállítások</a:t>
            </a:r>
            <a:endParaRPr lang="hu-HU" sz="2000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2010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Előállítások</c:v>
                </c:pt>
              </c:strCache>
            </c:strRef>
          </c:cat>
          <c:val>
            <c:numRef>
              <c:f>Munka1!$B$2</c:f>
              <c:numCache>
                <c:formatCode>General</c:formatCode>
                <c:ptCount val="1"/>
                <c:pt idx="0">
                  <c:v>551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2011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Pt>
            <c:idx val="0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Előállítások</c:v>
                </c:pt>
              </c:strCache>
            </c:strRef>
          </c:cat>
          <c:val>
            <c:numRef>
              <c:f>Munka1!$C$2</c:f>
              <c:numCache>
                <c:formatCode>General</c:formatCode>
                <c:ptCount val="1"/>
                <c:pt idx="0">
                  <c:v>497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2012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Előállítások</c:v>
                </c:pt>
              </c:strCache>
            </c:strRef>
          </c:cat>
          <c:val>
            <c:numRef>
              <c:f>Munka1!$D$2</c:f>
              <c:numCache>
                <c:formatCode>General</c:formatCode>
                <c:ptCount val="1"/>
                <c:pt idx="0">
                  <c:v>611</c:v>
                </c:pt>
              </c:numCache>
            </c:numRef>
          </c:val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2013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Előállítások</c:v>
                </c:pt>
              </c:strCache>
            </c:strRef>
          </c:cat>
          <c:val>
            <c:numRef>
              <c:f>Munka1!$E$2</c:f>
              <c:numCache>
                <c:formatCode>General</c:formatCode>
                <c:ptCount val="1"/>
                <c:pt idx="0">
                  <c:v>567</c:v>
                </c:pt>
              </c:numCache>
            </c:numRef>
          </c:val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2014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Előállítások</c:v>
                </c:pt>
              </c:strCache>
            </c:strRef>
          </c:cat>
          <c:val>
            <c:numRef>
              <c:f>Munka1!$F$2</c:f>
              <c:numCache>
                <c:formatCode>General</c:formatCode>
                <c:ptCount val="1"/>
                <c:pt idx="0">
                  <c:v>442</c:v>
                </c:pt>
              </c:numCache>
            </c:numRef>
          </c:val>
        </c:ser>
        <c:ser>
          <c:idx val="5"/>
          <c:order val="5"/>
          <c:tx>
            <c:strRef>
              <c:f>Munka1!$G$1</c:f>
              <c:strCache>
                <c:ptCount val="1"/>
                <c:pt idx="0">
                  <c:v>2015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Előállítások</c:v>
                </c:pt>
              </c:strCache>
            </c:strRef>
          </c:cat>
          <c:val>
            <c:numRef>
              <c:f>Munka1!$G$2</c:f>
              <c:numCache>
                <c:formatCode>General</c:formatCode>
                <c:ptCount val="1"/>
                <c:pt idx="0">
                  <c:v>443</c:v>
                </c:pt>
              </c:numCache>
            </c:numRef>
          </c:val>
        </c:ser>
        <c:ser>
          <c:idx val="6"/>
          <c:order val="6"/>
          <c:tx>
            <c:strRef>
              <c:f>Munka1!$H$1</c:f>
              <c:strCache>
                <c:ptCount val="1"/>
                <c:pt idx="0">
                  <c:v>2016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Előállítások</c:v>
                </c:pt>
              </c:strCache>
            </c:strRef>
          </c:cat>
          <c:val>
            <c:numRef>
              <c:f>Munka1!$H$2</c:f>
              <c:numCache>
                <c:formatCode>General</c:formatCode>
                <c:ptCount val="1"/>
                <c:pt idx="0">
                  <c:v>444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80559488"/>
        <c:axId val="80581760"/>
      </c:barChart>
      <c:catAx>
        <c:axId val="8055948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80581760"/>
        <c:crosses val="autoZero"/>
        <c:auto val="1"/>
        <c:lblAlgn val="ctr"/>
        <c:lblOffset val="100"/>
        <c:noMultiLvlLbl val="0"/>
      </c:catAx>
      <c:valAx>
        <c:axId val="80581760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80559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hu-H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u-HU" sz="2000" dirty="0"/>
              <a:t>Biztonsági </a:t>
            </a:r>
            <a:r>
              <a:rPr lang="hu-HU" sz="2000" dirty="0" smtClean="0"/>
              <a:t>intézkedések</a:t>
            </a:r>
            <a:endParaRPr lang="hu-HU" sz="2000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2010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Biztonsági intézkedés</c:v>
                </c:pt>
              </c:strCache>
            </c:strRef>
          </c:cat>
          <c:val>
            <c:numRef>
              <c:f>Munka1!$B$2</c:f>
              <c:numCache>
                <c:formatCode>General</c:formatCode>
                <c:ptCount val="1"/>
                <c:pt idx="0">
                  <c:v>115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2011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Pt>
            <c:idx val="0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Biztonsági intézkedés</c:v>
                </c:pt>
              </c:strCache>
            </c:strRef>
          </c:cat>
          <c:val>
            <c:numRef>
              <c:f>Munka1!$C$2</c:f>
              <c:numCache>
                <c:formatCode>General</c:formatCode>
                <c:ptCount val="1"/>
                <c:pt idx="0">
                  <c:v>109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2012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Biztonsági intézkedés</c:v>
                </c:pt>
              </c:strCache>
            </c:strRef>
          </c:cat>
          <c:val>
            <c:numRef>
              <c:f>Munka1!$D$2</c:f>
              <c:numCache>
                <c:formatCode>General</c:formatCode>
                <c:ptCount val="1"/>
                <c:pt idx="0">
                  <c:v>200</c:v>
                </c:pt>
              </c:numCache>
            </c:numRef>
          </c:val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2013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Biztonsági intézkedés</c:v>
                </c:pt>
              </c:strCache>
            </c:strRef>
          </c:cat>
          <c:val>
            <c:numRef>
              <c:f>Munka1!$E$2</c:f>
              <c:numCache>
                <c:formatCode>General</c:formatCode>
                <c:ptCount val="1"/>
                <c:pt idx="0">
                  <c:v>208</c:v>
                </c:pt>
              </c:numCache>
            </c:numRef>
          </c:val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2014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Biztonsági intézkedés</c:v>
                </c:pt>
              </c:strCache>
            </c:strRef>
          </c:cat>
          <c:val>
            <c:numRef>
              <c:f>Munka1!$F$2</c:f>
              <c:numCache>
                <c:formatCode>General</c:formatCode>
                <c:ptCount val="1"/>
                <c:pt idx="0">
                  <c:v>167</c:v>
                </c:pt>
              </c:numCache>
            </c:numRef>
          </c:val>
        </c:ser>
        <c:ser>
          <c:idx val="5"/>
          <c:order val="5"/>
          <c:tx>
            <c:strRef>
              <c:f>Munka1!$G$1</c:f>
              <c:strCache>
                <c:ptCount val="1"/>
                <c:pt idx="0">
                  <c:v>2015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Biztonsági intézkedés</c:v>
                </c:pt>
              </c:strCache>
            </c:strRef>
          </c:cat>
          <c:val>
            <c:numRef>
              <c:f>Munka1!$G$2</c:f>
              <c:numCache>
                <c:formatCode>General</c:formatCode>
                <c:ptCount val="1"/>
                <c:pt idx="0">
                  <c:v>149</c:v>
                </c:pt>
              </c:numCache>
            </c:numRef>
          </c:val>
        </c:ser>
        <c:ser>
          <c:idx val="6"/>
          <c:order val="6"/>
          <c:tx>
            <c:strRef>
              <c:f>Munka1!$H$1</c:f>
              <c:strCache>
                <c:ptCount val="1"/>
                <c:pt idx="0">
                  <c:v>2016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Biztonsági intézkedés</c:v>
                </c:pt>
              </c:strCache>
            </c:strRef>
          </c:cat>
          <c:val>
            <c:numRef>
              <c:f>Munka1!$H$2</c:f>
              <c:numCache>
                <c:formatCode>General</c:formatCode>
                <c:ptCount val="1"/>
                <c:pt idx="0">
                  <c:v>201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80651392"/>
        <c:axId val="80652928"/>
      </c:barChart>
      <c:catAx>
        <c:axId val="806513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80652928"/>
        <c:crosses val="autoZero"/>
        <c:auto val="1"/>
        <c:lblAlgn val="ctr"/>
        <c:lblOffset val="100"/>
        <c:noMultiLvlLbl val="0"/>
      </c:catAx>
      <c:valAx>
        <c:axId val="80652928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806513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hu-H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u-HU" sz="2000" dirty="0" smtClean="0"/>
              <a:t>Elővezetések</a:t>
            </a:r>
            <a:endParaRPr lang="hu-HU" sz="2000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Elrendelt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Munka1!$B$2:$B$8</c:f>
              <c:numCache>
                <c:formatCode>General</c:formatCode>
                <c:ptCount val="7"/>
                <c:pt idx="0">
                  <c:v>384</c:v>
                </c:pt>
                <c:pt idx="1">
                  <c:v>344</c:v>
                </c:pt>
                <c:pt idx="2">
                  <c:v>278</c:v>
                </c:pt>
                <c:pt idx="3">
                  <c:v>523</c:v>
                </c:pt>
                <c:pt idx="4">
                  <c:v>927</c:v>
                </c:pt>
                <c:pt idx="5">
                  <c:v>1270</c:v>
                </c:pt>
                <c:pt idx="6">
                  <c:v>1018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Sikeresen végrehajtott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Munka1!$C$2:$C$8</c:f>
              <c:numCache>
                <c:formatCode>General</c:formatCode>
                <c:ptCount val="7"/>
                <c:pt idx="0">
                  <c:v>101</c:v>
                </c:pt>
                <c:pt idx="1">
                  <c:v>95</c:v>
                </c:pt>
                <c:pt idx="2">
                  <c:v>85</c:v>
                </c:pt>
                <c:pt idx="3">
                  <c:v>128</c:v>
                </c:pt>
                <c:pt idx="4">
                  <c:v>180</c:v>
                </c:pt>
                <c:pt idx="5">
                  <c:v>371</c:v>
                </c:pt>
                <c:pt idx="6">
                  <c:v>384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82522880"/>
        <c:axId val="82524416"/>
      </c:barChart>
      <c:catAx>
        <c:axId val="825228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82524416"/>
        <c:crosses val="autoZero"/>
        <c:auto val="1"/>
        <c:lblAlgn val="ctr"/>
        <c:lblOffset val="100"/>
        <c:noMultiLvlLbl val="0"/>
      </c:catAx>
      <c:valAx>
        <c:axId val="825244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825228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hu-H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u-HU" sz="2000" dirty="0" smtClean="0"/>
              <a:t>Átkísérések</a:t>
            </a:r>
            <a:endParaRPr lang="hu-HU" sz="2000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2010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Átkísérések</c:v>
                </c:pt>
              </c:strCache>
            </c:strRef>
          </c:cat>
          <c:val>
            <c:numRef>
              <c:f>Munka1!$B$2</c:f>
              <c:numCache>
                <c:formatCode>General</c:formatCode>
                <c:ptCount val="1"/>
                <c:pt idx="0">
                  <c:v>557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2011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Pt>
            <c:idx val="0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Átkísérések</c:v>
                </c:pt>
              </c:strCache>
            </c:strRef>
          </c:cat>
          <c:val>
            <c:numRef>
              <c:f>Munka1!$C$2</c:f>
              <c:numCache>
                <c:formatCode>General</c:formatCode>
                <c:ptCount val="1"/>
                <c:pt idx="0">
                  <c:v>459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2012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Átkísérések</c:v>
                </c:pt>
              </c:strCache>
            </c:strRef>
          </c:cat>
          <c:val>
            <c:numRef>
              <c:f>Munka1!$D$2</c:f>
              <c:numCache>
                <c:formatCode>General</c:formatCode>
                <c:ptCount val="1"/>
                <c:pt idx="0">
                  <c:v>394</c:v>
                </c:pt>
              </c:numCache>
            </c:numRef>
          </c:val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2013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Átkísérések</c:v>
                </c:pt>
              </c:strCache>
            </c:strRef>
          </c:cat>
          <c:val>
            <c:numRef>
              <c:f>Munka1!$E$2</c:f>
              <c:numCache>
                <c:formatCode>General</c:formatCode>
                <c:ptCount val="1"/>
                <c:pt idx="0">
                  <c:v>501</c:v>
                </c:pt>
              </c:numCache>
            </c:numRef>
          </c:val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2014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Átkísérések</c:v>
                </c:pt>
              </c:strCache>
            </c:strRef>
          </c:cat>
          <c:val>
            <c:numRef>
              <c:f>Munka1!$F$2</c:f>
              <c:numCache>
                <c:formatCode>General</c:formatCode>
                <c:ptCount val="1"/>
                <c:pt idx="0">
                  <c:v>432</c:v>
                </c:pt>
              </c:numCache>
            </c:numRef>
          </c:val>
        </c:ser>
        <c:ser>
          <c:idx val="5"/>
          <c:order val="5"/>
          <c:tx>
            <c:strRef>
              <c:f>Munka1!$G$1</c:f>
              <c:strCache>
                <c:ptCount val="1"/>
                <c:pt idx="0">
                  <c:v>2015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Átkísérések</c:v>
                </c:pt>
              </c:strCache>
            </c:strRef>
          </c:cat>
          <c:val>
            <c:numRef>
              <c:f>Munka1!$G$2</c:f>
              <c:numCache>
                <c:formatCode>General</c:formatCode>
                <c:ptCount val="1"/>
                <c:pt idx="0">
                  <c:v>380</c:v>
                </c:pt>
              </c:numCache>
            </c:numRef>
          </c:val>
        </c:ser>
        <c:ser>
          <c:idx val="6"/>
          <c:order val="6"/>
          <c:tx>
            <c:strRef>
              <c:f>Munka1!$H$1</c:f>
              <c:strCache>
                <c:ptCount val="1"/>
                <c:pt idx="0">
                  <c:v>2016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Átkísérések</c:v>
                </c:pt>
              </c:strCache>
            </c:strRef>
          </c:cat>
          <c:val>
            <c:numRef>
              <c:f>Munka1!$H$2</c:f>
              <c:numCache>
                <c:formatCode>General</c:formatCode>
                <c:ptCount val="1"/>
                <c:pt idx="0">
                  <c:v>305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82626816"/>
        <c:axId val="82706432"/>
      </c:barChart>
      <c:catAx>
        <c:axId val="8262681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82706432"/>
        <c:crosses val="autoZero"/>
        <c:auto val="1"/>
        <c:lblAlgn val="ctr"/>
        <c:lblOffset val="100"/>
        <c:noMultiLvlLbl val="0"/>
      </c:catAx>
      <c:valAx>
        <c:axId val="82706432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826268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hu-H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u-HU" sz="2000"/>
              <a:t>Helyszíni bírságságolt személyek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2010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HB fő</c:v>
                </c:pt>
              </c:strCache>
            </c:strRef>
          </c:cat>
          <c:val>
            <c:numRef>
              <c:f>Munka1!$B$2</c:f>
              <c:numCache>
                <c:formatCode>General</c:formatCode>
                <c:ptCount val="1"/>
                <c:pt idx="0">
                  <c:v>2981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2011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Pt>
            <c:idx val="0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HB fő</c:v>
                </c:pt>
              </c:strCache>
            </c:strRef>
          </c:cat>
          <c:val>
            <c:numRef>
              <c:f>Munka1!$C$2</c:f>
              <c:numCache>
                <c:formatCode>General</c:formatCode>
                <c:ptCount val="1"/>
                <c:pt idx="0">
                  <c:v>2296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2012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HB fő</c:v>
                </c:pt>
              </c:strCache>
            </c:strRef>
          </c:cat>
          <c:val>
            <c:numRef>
              <c:f>Munka1!$D$2</c:f>
              <c:numCache>
                <c:formatCode>General</c:formatCode>
                <c:ptCount val="1"/>
                <c:pt idx="0">
                  <c:v>3077</c:v>
                </c:pt>
              </c:numCache>
            </c:numRef>
          </c:val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2013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HB fő</c:v>
                </c:pt>
              </c:strCache>
            </c:strRef>
          </c:cat>
          <c:val>
            <c:numRef>
              <c:f>Munka1!$E$2</c:f>
              <c:numCache>
                <c:formatCode>General</c:formatCode>
                <c:ptCount val="1"/>
                <c:pt idx="0">
                  <c:v>2602</c:v>
                </c:pt>
              </c:numCache>
            </c:numRef>
          </c:val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2014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HB fő</c:v>
                </c:pt>
              </c:strCache>
            </c:strRef>
          </c:cat>
          <c:val>
            <c:numRef>
              <c:f>Munka1!$F$2</c:f>
              <c:numCache>
                <c:formatCode>General</c:formatCode>
                <c:ptCount val="1"/>
                <c:pt idx="0">
                  <c:v>2069</c:v>
                </c:pt>
              </c:numCache>
            </c:numRef>
          </c:val>
        </c:ser>
        <c:ser>
          <c:idx val="5"/>
          <c:order val="5"/>
          <c:tx>
            <c:strRef>
              <c:f>Munka1!$G$1</c:f>
              <c:strCache>
                <c:ptCount val="1"/>
                <c:pt idx="0">
                  <c:v>2015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HB fő</c:v>
                </c:pt>
              </c:strCache>
            </c:strRef>
          </c:cat>
          <c:val>
            <c:numRef>
              <c:f>Munka1!$G$2</c:f>
              <c:numCache>
                <c:formatCode>General</c:formatCode>
                <c:ptCount val="1"/>
                <c:pt idx="0">
                  <c:v>1071</c:v>
                </c:pt>
              </c:numCache>
            </c:numRef>
          </c:val>
        </c:ser>
        <c:ser>
          <c:idx val="6"/>
          <c:order val="6"/>
          <c:tx>
            <c:strRef>
              <c:f>Munka1!$H$1</c:f>
              <c:strCache>
                <c:ptCount val="1"/>
                <c:pt idx="0">
                  <c:v>2016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HB fő</c:v>
                </c:pt>
              </c:strCache>
            </c:strRef>
          </c:cat>
          <c:val>
            <c:numRef>
              <c:f>Munka1!$H$2</c:f>
              <c:numCache>
                <c:formatCode>General</c:formatCode>
                <c:ptCount val="1"/>
                <c:pt idx="0">
                  <c:v>1695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82771968"/>
        <c:axId val="82773504"/>
      </c:barChart>
      <c:catAx>
        <c:axId val="827719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82773504"/>
        <c:crosses val="autoZero"/>
        <c:auto val="1"/>
        <c:lblAlgn val="ctr"/>
        <c:lblOffset val="100"/>
        <c:noMultiLvlLbl val="0"/>
      </c:catAx>
      <c:valAx>
        <c:axId val="82773504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827719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hu-H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u-HU" sz="2000"/>
              <a:t>Szabálysértési feljelentések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2010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HB fő</c:v>
                </c:pt>
              </c:strCache>
            </c:strRef>
          </c:cat>
          <c:val>
            <c:numRef>
              <c:f>Munka1!$B$2</c:f>
              <c:numCache>
                <c:formatCode>General</c:formatCode>
                <c:ptCount val="1"/>
                <c:pt idx="0">
                  <c:v>4656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2011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Pt>
            <c:idx val="0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HB fő</c:v>
                </c:pt>
              </c:strCache>
            </c:strRef>
          </c:cat>
          <c:val>
            <c:numRef>
              <c:f>Munka1!$C$2</c:f>
              <c:numCache>
                <c:formatCode>General</c:formatCode>
                <c:ptCount val="1"/>
                <c:pt idx="0">
                  <c:v>2669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2012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HB fő</c:v>
                </c:pt>
              </c:strCache>
            </c:strRef>
          </c:cat>
          <c:val>
            <c:numRef>
              <c:f>Munka1!$D$2</c:f>
              <c:numCache>
                <c:formatCode>General</c:formatCode>
                <c:ptCount val="1"/>
                <c:pt idx="0">
                  <c:v>1847</c:v>
                </c:pt>
              </c:numCache>
            </c:numRef>
          </c:val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2013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HB fő</c:v>
                </c:pt>
              </c:strCache>
            </c:strRef>
          </c:cat>
          <c:val>
            <c:numRef>
              <c:f>Munka1!$E$2</c:f>
              <c:numCache>
                <c:formatCode>General</c:formatCode>
                <c:ptCount val="1"/>
                <c:pt idx="0">
                  <c:v>494</c:v>
                </c:pt>
              </c:numCache>
            </c:numRef>
          </c:val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2014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HB fő</c:v>
                </c:pt>
              </c:strCache>
            </c:strRef>
          </c:cat>
          <c:val>
            <c:numRef>
              <c:f>Munka1!$F$2</c:f>
              <c:numCache>
                <c:formatCode>General</c:formatCode>
                <c:ptCount val="1"/>
                <c:pt idx="0">
                  <c:v>369</c:v>
                </c:pt>
              </c:numCache>
            </c:numRef>
          </c:val>
        </c:ser>
        <c:ser>
          <c:idx val="5"/>
          <c:order val="5"/>
          <c:tx>
            <c:strRef>
              <c:f>Munka1!$G$1</c:f>
              <c:strCache>
                <c:ptCount val="1"/>
                <c:pt idx="0">
                  <c:v>2015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HB fő</c:v>
                </c:pt>
              </c:strCache>
            </c:strRef>
          </c:cat>
          <c:val>
            <c:numRef>
              <c:f>Munka1!$G$2</c:f>
              <c:numCache>
                <c:formatCode>General</c:formatCode>
                <c:ptCount val="1"/>
                <c:pt idx="0">
                  <c:v>335</c:v>
                </c:pt>
              </c:numCache>
            </c:numRef>
          </c:val>
        </c:ser>
        <c:ser>
          <c:idx val="6"/>
          <c:order val="6"/>
          <c:tx>
            <c:strRef>
              <c:f>Munka1!$H$1</c:f>
              <c:strCache>
                <c:ptCount val="1"/>
                <c:pt idx="0">
                  <c:v>2016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HB fő</c:v>
                </c:pt>
              </c:strCache>
            </c:strRef>
          </c:cat>
          <c:val>
            <c:numRef>
              <c:f>Munka1!$H$2</c:f>
              <c:numCache>
                <c:formatCode>General</c:formatCode>
                <c:ptCount val="1"/>
                <c:pt idx="0">
                  <c:v>629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86033920"/>
        <c:axId val="86035456"/>
      </c:barChart>
      <c:catAx>
        <c:axId val="8603392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86035456"/>
        <c:crosses val="autoZero"/>
        <c:auto val="1"/>
        <c:lblAlgn val="ctr"/>
        <c:lblOffset val="100"/>
        <c:noMultiLvlLbl val="0"/>
      </c:catAx>
      <c:valAx>
        <c:axId val="86035456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86033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hu-H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u-HU" sz="2000"/>
              <a:t>Közterületi</a:t>
            </a:r>
            <a:r>
              <a:rPr lang="hu-HU" sz="2000" baseline="0"/>
              <a:t> jelenlét alakulása</a:t>
            </a:r>
            <a:endParaRPr lang="hu-HU" sz="200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Összes fő (közter+nem közter)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Munka1!$B$2:$B$8</c:f>
              <c:numCache>
                <c:formatCode>General</c:formatCode>
                <c:ptCount val="7"/>
                <c:pt idx="0">
                  <c:v>7432</c:v>
                </c:pt>
                <c:pt idx="1">
                  <c:v>7836</c:v>
                </c:pt>
                <c:pt idx="2">
                  <c:v>7285</c:v>
                </c:pt>
                <c:pt idx="3">
                  <c:v>7338</c:v>
                </c:pt>
                <c:pt idx="4">
                  <c:v>7566</c:v>
                </c:pt>
                <c:pt idx="5">
                  <c:v>7767</c:v>
                </c:pt>
                <c:pt idx="6">
                  <c:v>7737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Közterületi létszám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Munka1!$C$2:$C$8</c:f>
              <c:numCache>
                <c:formatCode>General</c:formatCode>
                <c:ptCount val="7"/>
                <c:pt idx="0">
                  <c:v>3546</c:v>
                </c:pt>
                <c:pt idx="1">
                  <c:v>3565</c:v>
                </c:pt>
                <c:pt idx="2">
                  <c:v>3290</c:v>
                </c:pt>
                <c:pt idx="3">
                  <c:v>3365</c:v>
                </c:pt>
                <c:pt idx="4">
                  <c:v>4125</c:v>
                </c:pt>
                <c:pt idx="5">
                  <c:v>3950</c:v>
                </c:pt>
                <c:pt idx="6">
                  <c:v>4359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21775232"/>
        <c:axId val="121776768"/>
      </c:barChart>
      <c:catAx>
        <c:axId val="1217752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21776768"/>
        <c:crosses val="autoZero"/>
        <c:auto val="1"/>
        <c:lblAlgn val="ctr"/>
        <c:lblOffset val="100"/>
        <c:noMultiLvlLbl val="0"/>
      </c:catAx>
      <c:valAx>
        <c:axId val="1217767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217752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hu-H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u-HU" sz="2000" dirty="0" smtClean="0"/>
              <a:t>Tulajdon</a:t>
            </a:r>
            <a:r>
              <a:rPr lang="hu-HU" sz="2000" baseline="0" dirty="0" smtClean="0"/>
              <a:t> elleni szabálysértések</a:t>
            </a:r>
            <a:endParaRPr lang="hu-HU" sz="2000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2011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Tulajdon elleni szabs.</c:v>
                </c:pt>
              </c:strCache>
            </c:strRef>
          </c:cat>
          <c:val>
            <c:numRef>
              <c:f>Munka1!$B$2</c:f>
              <c:numCache>
                <c:formatCode>General</c:formatCode>
                <c:ptCount val="1"/>
                <c:pt idx="0">
                  <c:v>34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2012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Tulajdon elleni szabs.</c:v>
                </c:pt>
              </c:strCache>
            </c:strRef>
          </c:cat>
          <c:val>
            <c:numRef>
              <c:f>Munka1!$C$2</c:f>
              <c:numCache>
                <c:formatCode>General</c:formatCode>
                <c:ptCount val="1"/>
                <c:pt idx="0">
                  <c:v>622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2013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Tulajdon elleni szabs.</c:v>
                </c:pt>
              </c:strCache>
            </c:strRef>
          </c:cat>
          <c:val>
            <c:numRef>
              <c:f>Munka1!$D$2</c:f>
              <c:numCache>
                <c:formatCode>General</c:formatCode>
                <c:ptCount val="1"/>
                <c:pt idx="0">
                  <c:v>474</c:v>
                </c:pt>
              </c:numCache>
            </c:numRef>
          </c:val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2014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Tulajdon elleni szabs.</c:v>
                </c:pt>
              </c:strCache>
            </c:strRef>
          </c:cat>
          <c:val>
            <c:numRef>
              <c:f>Munka1!$E$2</c:f>
              <c:numCache>
                <c:formatCode>General</c:formatCode>
                <c:ptCount val="1"/>
                <c:pt idx="0">
                  <c:v>372</c:v>
                </c:pt>
              </c:numCache>
            </c:numRef>
          </c:val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2015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Tulajdon elleni szabs.</c:v>
                </c:pt>
              </c:strCache>
            </c:strRef>
          </c:cat>
          <c:val>
            <c:numRef>
              <c:f>Munka1!$F$2</c:f>
              <c:numCache>
                <c:formatCode>General</c:formatCode>
                <c:ptCount val="1"/>
                <c:pt idx="0">
                  <c:v>379</c:v>
                </c:pt>
              </c:numCache>
            </c:numRef>
          </c:val>
        </c:ser>
        <c:ser>
          <c:idx val="5"/>
          <c:order val="5"/>
          <c:tx>
            <c:strRef>
              <c:f>Munka1!$G$1</c:f>
              <c:strCache>
                <c:ptCount val="1"/>
                <c:pt idx="0">
                  <c:v>2016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Tulajdon elleni szabs.</c:v>
                </c:pt>
              </c:strCache>
            </c:strRef>
          </c:cat>
          <c:val>
            <c:numRef>
              <c:f>Munka1!$G$2</c:f>
              <c:numCache>
                <c:formatCode>General</c:formatCode>
                <c:ptCount val="1"/>
                <c:pt idx="0">
                  <c:v>314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22381824"/>
        <c:axId val="122383360"/>
      </c:barChart>
      <c:catAx>
        <c:axId val="12238182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22383360"/>
        <c:crosses val="autoZero"/>
        <c:auto val="1"/>
        <c:lblAlgn val="ctr"/>
        <c:lblOffset val="100"/>
        <c:noMultiLvlLbl val="0"/>
      </c:catAx>
      <c:valAx>
        <c:axId val="1223833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223818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hu-H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u-HU" sz="2000"/>
              <a:t>Személyi sérüléses balesetek</a:t>
            </a:r>
            <a:r>
              <a:rPr lang="hu-HU" sz="2000" baseline="0"/>
              <a:t> alakulása</a:t>
            </a:r>
            <a:endParaRPr lang="hu-HU" sz="200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2010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Munka1!$A$2:$A$5</c:f>
              <c:strCache>
                <c:ptCount val="4"/>
                <c:pt idx="0">
                  <c:v>személyi sérüléses balesetek</c:v>
                </c:pt>
                <c:pt idx="1">
                  <c:v>halálos</c:v>
                </c:pt>
                <c:pt idx="2">
                  <c:v>súlyos sérüléses</c:v>
                </c:pt>
                <c:pt idx="3">
                  <c:v>könnyű sérüléses</c:v>
                </c:pt>
              </c:strCache>
            </c:strRef>
          </c:cat>
          <c:val>
            <c:numRef>
              <c:f>Munka1!$B$2:$B$5</c:f>
              <c:numCache>
                <c:formatCode>General</c:formatCode>
                <c:ptCount val="4"/>
                <c:pt idx="0">
                  <c:v>65</c:v>
                </c:pt>
                <c:pt idx="1">
                  <c:v>2</c:v>
                </c:pt>
                <c:pt idx="2">
                  <c:v>18</c:v>
                </c:pt>
                <c:pt idx="3">
                  <c:v>45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2011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Pt>
            <c:idx val="0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Munka1!$A$2:$A$5</c:f>
              <c:strCache>
                <c:ptCount val="4"/>
                <c:pt idx="0">
                  <c:v>személyi sérüléses balesetek</c:v>
                </c:pt>
                <c:pt idx="1">
                  <c:v>halálos</c:v>
                </c:pt>
                <c:pt idx="2">
                  <c:v>súlyos sérüléses</c:v>
                </c:pt>
                <c:pt idx="3">
                  <c:v>könnyű sérüléses</c:v>
                </c:pt>
              </c:strCache>
            </c:strRef>
          </c:cat>
          <c:val>
            <c:numRef>
              <c:f>Munka1!$C$2:$C$5</c:f>
              <c:numCache>
                <c:formatCode>General</c:formatCode>
                <c:ptCount val="4"/>
                <c:pt idx="0">
                  <c:v>72</c:v>
                </c:pt>
                <c:pt idx="1">
                  <c:v>5</c:v>
                </c:pt>
                <c:pt idx="2">
                  <c:v>27</c:v>
                </c:pt>
                <c:pt idx="3">
                  <c:v>40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2012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Munka1!$A$2:$A$5</c:f>
              <c:strCache>
                <c:ptCount val="4"/>
                <c:pt idx="0">
                  <c:v>személyi sérüléses balesetek</c:v>
                </c:pt>
                <c:pt idx="1">
                  <c:v>halálos</c:v>
                </c:pt>
                <c:pt idx="2">
                  <c:v>súlyos sérüléses</c:v>
                </c:pt>
                <c:pt idx="3">
                  <c:v>könnyű sérüléses</c:v>
                </c:pt>
              </c:strCache>
            </c:strRef>
          </c:cat>
          <c:val>
            <c:numRef>
              <c:f>Munka1!$D$2:$D$5</c:f>
              <c:numCache>
                <c:formatCode>General</c:formatCode>
                <c:ptCount val="4"/>
                <c:pt idx="0">
                  <c:v>57</c:v>
                </c:pt>
                <c:pt idx="1">
                  <c:v>3</c:v>
                </c:pt>
                <c:pt idx="2">
                  <c:v>17</c:v>
                </c:pt>
                <c:pt idx="3">
                  <c:v>37</c:v>
                </c:pt>
              </c:numCache>
            </c:numRef>
          </c:val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2013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Munka1!$A$2:$A$5</c:f>
              <c:strCache>
                <c:ptCount val="4"/>
                <c:pt idx="0">
                  <c:v>személyi sérüléses balesetek</c:v>
                </c:pt>
                <c:pt idx="1">
                  <c:v>halálos</c:v>
                </c:pt>
                <c:pt idx="2">
                  <c:v>súlyos sérüléses</c:v>
                </c:pt>
                <c:pt idx="3">
                  <c:v>könnyű sérüléses</c:v>
                </c:pt>
              </c:strCache>
            </c:strRef>
          </c:cat>
          <c:val>
            <c:numRef>
              <c:f>Munka1!$E$2:$E$5</c:f>
              <c:numCache>
                <c:formatCode>General</c:formatCode>
                <c:ptCount val="4"/>
                <c:pt idx="0">
                  <c:v>75</c:v>
                </c:pt>
                <c:pt idx="1">
                  <c:v>1</c:v>
                </c:pt>
                <c:pt idx="2">
                  <c:v>28</c:v>
                </c:pt>
                <c:pt idx="3">
                  <c:v>46</c:v>
                </c:pt>
              </c:numCache>
            </c:numRef>
          </c:val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2014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Munka1!$A$2:$A$5</c:f>
              <c:strCache>
                <c:ptCount val="4"/>
                <c:pt idx="0">
                  <c:v>személyi sérüléses balesetek</c:v>
                </c:pt>
                <c:pt idx="1">
                  <c:v>halálos</c:v>
                </c:pt>
                <c:pt idx="2">
                  <c:v>súlyos sérüléses</c:v>
                </c:pt>
                <c:pt idx="3">
                  <c:v>könnyű sérüléses</c:v>
                </c:pt>
              </c:strCache>
            </c:strRef>
          </c:cat>
          <c:val>
            <c:numRef>
              <c:f>Munka1!$F$2:$F$5</c:f>
              <c:numCache>
                <c:formatCode>General</c:formatCode>
                <c:ptCount val="4"/>
                <c:pt idx="0">
                  <c:v>66</c:v>
                </c:pt>
                <c:pt idx="1">
                  <c:v>2</c:v>
                </c:pt>
                <c:pt idx="2">
                  <c:v>22</c:v>
                </c:pt>
                <c:pt idx="3">
                  <c:v>42</c:v>
                </c:pt>
              </c:numCache>
            </c:numRef>
          </c:val>
        </c:ser>
        <c:ser>
          <c:idx val="5"/>
          <c:order val="5"/>
          <c:tx>
            <c:strRef>
              <c:f>Munka1!$G$1</c:f>
              <c:strCache>
                <c:ptCount val="1"/>
                <c:pt idx="0">
                  <c:v>2015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Munka1!$A$2:$A$5</c:f>
              <c:strCache>
                <c:ptCount val="4"/>
                <c:pt idx="0">
                  <c:v>személyi sérüléses balesetek</c:v>
                </c:pt>
                <c:pt idx="1">
                  <c:v>halálos</c:v>
                </c:pt>
                <c:pt idx="2">
                  <c:v>súlyos sérüléses</c:v>
                </c:pt>
                <c:pt idx="3">
                  <c:v>könnyű sérüléses</c:v>
                </c:pt>
              </c:strCache>
            </c:strRef>
          </c:cat>
          <c:val>
            <c:numRef>
              <c:f>Munka1!$G$2:$G$5</c:f>
              <c:numCache>
                <c:formatCode>General</c:formatCode>
                <c:ptCount val="4"/>
                <c:pt idx="0">
                  <c:v>80</c:v>
                </c:pt>
                <c:pt idx="1">
                  <c:v>4</c:v>
                </c:pt>
                <c:pt idx="2">
                  <c:v>28</c:v>
                </c:pt>
                <c:pt idx="3">
                  <c:v>48</c:v>
                </c:pt>
              </c:numCache>
            </c:numRef>
          </c:val>
        </c:ser>
        <c:ser>
          <c:idx val="6"/>
          <c:order val="6"/>
          <c:tx>
            <c:strRef>
              <c:f>Munka1!$H$1</c:f>
              <c:strCache>
                <c:ptCount val="1"/>
                <c:pt idx="0">
                  <c:v>2016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Munka1!$A$2:$A$5</c:f>
              <c:strCache>
                <c:ptCount val="4"/>
                <c:pt idx="0">
                  <c:v>személyi sérüléses balesetek</c:v>
                </c:pt>
                <c:pt idx="1">
                  <c:v>halálos</c:v>
                </c:pt>
                <c:pt idx="2">
                  <c:v>súlyos sérüléses</c:v>
                </c:pt>
                <c:pt idx="3">
                  <c:v>könnyű sérüléses</c:v>
                </c:pt>
              </c:strCache>
            </c:strRef>
          </c:cat>
          <c:val>
            <c:numRef>
              <c:f>Munka1!$H$2:$H$5</c:f>
              <c:numCache>
                <c:formatCode>General</c:formatCode>
                <c:ptCount val="4"/>
                <c:pt idx="0">
                  <c:v>90</c:v>
                </c:pt>
                <c:pt idx="1">
                  <c:v>6</c:v>
                </c:pt>
                <c:pt idx="2">
                  <c:v>42</c:v>
                </c:pt>
                <c:pt idx="3">
                  <c:v>42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21930112"/>
        <c:axId val="121931648"/>
      </c:barChart>
      <c:catAx>
        <c:axId val="121930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21931648"/>
        <c:crosses val="autoZero"/>
        <c:auto val="1"/>
        <c:lblAlgn val="ctr"/>
        <c:lblOffset val="100"/>
        <c:noMultiLvlLbl val="0"/>
      </c:catAx>
      <c:valAx>
        <c:axId val="121931648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219301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hu-H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u-HU" sz="2000"/>
              <a:t>Ittas</a:t>
            </a:r>
            <a:r>
              <a:rPr lang="hu-HU" sz="2000" baseline="0"/>
              <a:t> okozók aránya (%)</a:t>
            </a:r>
            <a:endParaRPr lang="hu-HU" sz="200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2010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ittas okozók aránya</c:v>
                </c:pt>
              </c:strCache>
            </c:strRef>
          </c:cat>
          <c:val>
            <c:numRef>
              <c:f>Munka1!$B$2</c:f>
              <c:numCache>
                <c:formatCode>General</c:formatCode>
                <c:ptCount val="1"/>
                <c:pt idx="0">
                  <c:v>16.899999999999999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2011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Pt>
            <c:idx val="0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ittas okozók aránya</c:v>
                </c:pt>
              </c:strCache>
            </c:strRef>
          </c:cat>
          <c:val>
            <c:numRef>
              <c:f>Munka1!$C$2</c:f>
              <c:numCache>
                <c:formatCode>General</c:formatCode>
                <c:ptCount val="1"/>
                <c:pt idx="0">
                  <c:v>19.399999999999999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2012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ittas okozók aránya</c:v>
                </c:pt>
              </c:strCache>
            </c:strRef>
          </c:cat>
          <c:val>
            <c:numRef>
              <c:f>Munka1!$D$2</c:f>
              <c:numCache>
                <c:formatCode>General</c:formatCode>
                <c:ptCount val="1"/>
                <c:pt idx="0">
                  <c:v>27.6</c:v>
                </c:pt>
              </c:numCache>
            </c:numRef>
          </c:val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2013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ittas okozók aránya</c:v>
                </c:pt>
              </c:strCache>
            </c:strRef>
          </c:cat>
          <c:val>
            <c:numRef>
              <c:f>Munka1!$E$2</c:f>
              <c:numCache>
                <c:formatCode>0.0</c:formatCode>
                <c:ptCount val="1"/>
                <c:pt idx="0">
                  <c:v>24</c:v>
                </c:pt>
              </c:numCache>
            </c:numRef>
          </c:val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2014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ittas okozók aránya</c:v>
                </c:pt>
              </c:strCache>
            </c:strRef>
          </c:cat>
          <c:val>
            <c:numRef>
              <c:f>Munka1!$F$2</c:f>
              <c:numCache>
                <c:formatCode>0.0</c:formatCode>
                <c:ptCount val="1"/>
                <c:pt idx="0">
                  <c:v>24.2</c:v>
                </c:pt>
              </c:numCache>
            </c:numRef>
          </c:val>
        </c:ser>
        <c:ser>
          <c:idx val="5"/>
          <c:order val="5"/>
          <c:tx>
            <c:strRef>
              <c:f>Munka1!$G$1</c:f>
              <c:strCache>
                <c:ptCount val="1"/>
                <c:pt idx="0">
                  <c:v>2015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ittas okozók aránya</c:v>
                </c:pt>
              </c:strCache>
            </c:strRef>
          </c:cat>
          <c:val>
            <c:numRef>
              <c:f>Munka1!$G$2</c:f>
              <c:numCache>
                <c:formatCode>0.0</c:formatCode>
                <c:ptCount val="1"/>
                <c:pt idx="0">
                  <c:v>21</c:v>
                </c:pt>
              </c:numCache>
            </c:numRef>
          </c:val>
        </c:ser>
        <c:ser>
          <c:idx val="6"/>
          <c:order val="6"/>
          <c:tx>
            <c:strRef>
              <c:f>Munka1!$H$1</c:f>
              <c:strCache>
                <c:ptCount val="1"/>
                <c:pt idx="0">
                  <c:v>2016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</c:f>
              <c:strCache>
                <c:ptCount val="1"/>
                <c:pt idx="0">
                  <c:v>ittas okozók aránya</c:v>
                </c:pt>
              </c:strCache>
            </c:strRef>
          </c:cat>
          <c:val>
            <c:numRef>
              <c:f>Munka1!$H$2</c:f>
              <c:numCache>
                <c:formatCode>0.0</c:formatCode>
                <c:ptCount val="1"/>
                <c:pt idx="0">
                  <c:v>13.3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22009472"/>
        <c:axId val="122011008"/>
      </c:barChart>
      <c:catAx>
        <c:axId val="12200947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22011008"/>
        <c:crosses val="autoZero"/>
        <c:auto val="1"/>
        <c:lblAlgn val="ctr"/>
        <c:lblOffset val="100"/>
        <c:noMultiLvlLbl val="0"/>
      </c:catAx>
      <c:valAx>
        <c:axId val="122011008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220094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hu-H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u-HU" sz="2000"/>
              <a:t>Szabálysértési feljelentések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Iktatott feljelentések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Munka1!$B$2:$B$8</c:f>
              <c:numCache>
                <c:formatCode>General</c:formatCode>
                <c:ptCount val="7"/>
                <c:pt idx="0">
                  <c:v>1688</c:v>
                </c:pt>
                <c:pt idx="1">
                  <c:v>1236</c:v>
                </c:pt>
                <c:pt idx="2">
                  <c:v>1084</c:v>
                </c:pt>
                <c:pt idx="3">
                  <c:v>1018</c:v>
                </c:pt>
                <c:pt idx="4">
                  <c:v>1128</c:v>
                </c:pt>
                <c:pt idx="5">
                  <c:v>1048</c:v>
                </c:pt>
                <c:pt idx="6">
                  <c:v>1301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Elmarasztalt személyek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Munka1!$A$2:$A$8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Munka1!$C$2:$C$8</c:f>
              <c:numCache>
                <c:formatCode>General</c:formatCode>
                <c:ptCount val="7"/>
                <c:pt idx="0">
                  <c:v>1355</c:v>
                </c:pt>
                <c:pt idx="1">
                  <c:v>977</c:v>
                </c:pt>
                <c:pt idx="2">
                  <c:v>895</c:v>
                </c:pt>
                <c:pt idx="3">
                  <c:v>836</c:v>
                </c:pt>
                <c:pt idx="4">
                  <c:v>978</c:v>
                </c:pt>
                <c:pt idx="5">
                  <c:v>911</c:v>
                </c:pt>
                <c:pt idx="6">
                  <c:v>1147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22648064"/>
        <c:axId val="122649600"/>
      </c:barChart>
      <c:catAx>
        <c:axId val="1226480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22649600"/>
        <c:crosses val="autoZero"/>
        <c:auto val="1"/>
        <c:lblAlgn val="ctr"/>
        <c:lblOffset val="100"/>
        <c:noMultiLvlLbl val="0"/>
      </c:catAx>
      <c:valAx>
        <c:axId val="1226496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226480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hu-H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title>
    <c:autoTitleDeleted val="0"/>
    <c:view3D>
      <c:rotX val="3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Munka1!$B$1</c:f>
              <c:strCache>
                <c:ptCount val="1"/>
                <c:pt idx="0">
                  <c:v>Feljelentések összetétele</c:v>
                </c:pt>
              </c:strCache>
            </c:strRef>
          </c:tx>
          <c:dPt>
            <c:idx val="0"/>
            <c:bubble3D val="0"/>
            <c:explosion val="9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1"/>
            <c:bubble3D val="0"/>
            <c:explosion val="8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2"/>
            <c:bubble3D val="0"/>
            <c:explosion val="19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Munka1!$A$2:$A$4</c:f>
              <c:strCache>
                <c:ptCount val="3"/>
                <c:pt idx="0">
                  <c:v>Kiemelt közlekedési szabálysértések</c:v>
                </c:pt>
                <c:pt idx="1">
                  <c:v>Egyéb közlekedési szabálysértések</c:v>
                </c:pt>
                <c:pt idx="2">
                  <c:v>Közrend elleni szabálysértések</c:v>
                </c:pt>
              </c:strCache>
            </c:strRef>
          </c:cat>
          <c:val>
            <c:numRef>
              <c:f>Munka1!$B$2:$B$4</c:f>
              <c:numCache>
                <c:formatCode>General</c:formatCode>
                <c:ptCount val="3"/>
                <c:pt idx="0">
                  <c:v>458</c:v>
                </c:pt>
                <c:pt idx="1">
                  <c:v>741</c:v>
                </c:pt>
                <c:pt idx="2">
                  <c:v>72</c:v>
                </c:pt>
              </c:numCache>
            </c:numRef>
          </c:val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6673410615339759E-2"/>
          <c:y val="0.84821334833145856"/>
          <c:w val="0.91443095654709827"/>
          <c:h val="0.1279771278590176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hu-H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E1BEB-166F-4E2C-BC5A-EC48B7BDE9EA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47-0D3F-47A8-876B-293A7AA35A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2627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E1BEB-166F-4E2C-BC5A-EC48B7BDE9EA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47-0D3F-47A8-876B-293A7AA35A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13072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E1BEB-166F-4E2C-BC5A-EC48B7BDE9EA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47-0D3F-47A8-876B-293A7AA35A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39744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E1BEB-166F-4E2C-BC5A-EC48B7BDE9EA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47-0D3F-47A8-876B-293A7AA35A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14770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E1BEB-166F-4E2C-BC5A-EC48B7BDE9EA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47-0D3F-47A8-876B-293A7AA35A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68479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E1BEB-166F-4E2C-BC5A-EC48B7BDE9EA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47-0D3F-47A8-876B-293A7AA35A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4171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E1BEB-166F-4E2C-BC5A-EC48B7BDE9EA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47-0D3F-47A8-876B-293A7AA35A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13591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E1BEB-166F-4E2C-BC5A-EC48B7BDE9EA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47-0D3F-47A8-876B-293A7AA35A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50729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E1BEB-166F-4E2C-BC5A-EC48B7BDE9EA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47-0D3F-47A8-876B-293A7AA35A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60237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E1BEB-166F-4E2C-BC5A-EC48B7BDE9EA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47-0D3F-47A8-876B-293A7AA35A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79284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E1BEB-166F-4E2C-BC5A-EC48B7BDE9EA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47-0D3F-47A8-876B-293A7AA35A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96020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E1BEB-166F-4E2C-BC5A-EC48B7BDE9EA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2F647-0D3F-47A8-876B-293A7AA35A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29359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39512972"/>
              </p:ext>
            </p:extLst>
          </p:nvPr>
        </p:nvGraphicFramePr>
        <p:xfrm>
          <a:off x="864689" y="18000"/>
          <a:ext cx="103572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58030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36488351"/>
              </p:ext>
            </p:extLst>
          </p:nvPr>
        </p:nvGraphicFramePr>
        <p:xfrm>
          <a:off x="864689" y="18000"/>
          <a:ext cx="103572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04020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75428047"/>
              </p:ext>
            </p:extLst>
          </p:nvPr>
        </p:nvGraphicFramePr>
        <p:xfrm>
          <a:off x="864689" y="18000"/>
          <a:ext cx="103572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326533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194145656"/>
              </p:ext>
            </p:extLst>
          </p:nvPr>
        </p:nvGraphicFramePr>
        <p:xfrm>
          <a:off x="1125946" y="0"/>
          <a:ext cx="100368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82891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91480509"/>
              </p:ext>
            </p:extLst>
          </p:nvPr>
        </p:nvGraphicFramePr>
        <p:xfrm>
          <a:off x="957995" y="18000"/>
          <a:ext cx="100368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43655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72342703"/>
              </p:ext>
            </p:extLst>
          </p:nvPr>
        </p:nvGraphicFramePr>
        <p:xfrm>
          <a:off x="1125946" y="18000"/>
          <a:ext cx="100368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658785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30334512"/>
              </p:ext>
            </p:extLst>
          </p:nvPr>
        </p:nvGraphicFramePr>
        <p:xfrm>
          <a:off x="1107285" y="18000"/>
          <a:ext cx="100368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246245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21054776"/>
              </p:ext>
            </p:extLst>
          </p:nvPr>
        </p:nvGraphicFramePr>
        <p:xfrm>
          <a:off x="1125946" y="0"/>
          <a:ext cx="100368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1933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60207495"/>
              </p:ext>
            </p:extLst>
          </p:nvPr>
        </p:nvGraphicFramePr>
        <p:xfrm>
          <a:off x="957994" y="18000"/>
          <a:ext cx="103572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Szövegdoboz 1"/>
          <p:cNvSpPr txBox="1"/>
          <p:nvPr/>
        </p:nvSpPr>
        <p:spPr>
          <a:xfrm>
            <a:off x="2254827" y="4810991"/>
            <a:ext cx="716973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hu-HU" b="1" dirty="0" smtClean="0"/>
              <a:t>13,64</a:t>
            </a:r>
            <a:endParaRPr lang="hu-HU" b="1" dirty="0"/>
          </a:p>
        </p:txBody>
      </p:sp>
      <p:sp>
        <p:nvSpPr>
          <p:cNvPr id="5" name="Szövegdoboz 4"/>
          <p:cNvSpPr txBox="1"/>
          <p:nvPr/>
        </p:nvSpPr>
        <p:spPr>
          <a:xfrm>
            <a:off x="3723557" y="5169932"/>
            <a:ext cx="716973" cy="369332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hu-HU" b="1" dirty="0" smtClean="0"/>
              <a:t>7,83</a:t>
            </a:r>
            <a:endParaRPr lang="hu-HU" b="1" dirty="0"/>
          </a:p>
        </p:txBody>
      </p:sp>
      <p:sp>
        <p:nvSpPr>
          <p:cNvPr id="6" name="Szövegdoboz 5"/>
          <p:cNvSpPr txBox="1"/>
          <p:nvPr/>
        </p:nvSpPr>
        <p:spPr>
          <a:xfrm>
            <a:off x="5217967" y="4633252"/>
            <a:ext cx="716973" cy="369332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hu-HU" b="1" dirty="0" smtClean="0"/>
              <a:t>21,93</a:t>
            </a:r>
            <a:endParaRPr lang="hu-HU" b="1" dirty="0"/>
          </a:p>
        </p:txBody>
      </p:sp>
      <p:sp>
        <p:nvSpPr>
          <p:cNvPr id="7" name="Szövegdoboz 6"/>
          <p:cNvSpPr txBox="1"/>
          <p:nvPr/>
        </p:nvSpPr>
        <p:spPr>
          <a:xfrm>
            <a:off x="6724653" y="3914276"/>
            <a:ext cx="716973" cy="369332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hu-HU" b="1" dirty="0" smtClean="0"/>
              <a:t>41,25</a:t>
            </a:r>
            <a:endParaRPr lang="hu-HU" b="1" dirty="0"/>
          </a:p>
        </p:txBody>
      </p:sp>
      <p:sp>
        <p:nvSpPr>
          <p:cNvPr id="8" name="Szövegdoboz 7"/>
          <p:cNvSpPr txBox="1"/>
          <p:nvPr/>
        </p:nvSpPr>
        <p:spPr>
          <a:xfrm>
            <a:off x="8122227" y="4152899"/>
            <a:ext cx="716973" cy="369332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hu-HU" b="1" dirty="0" smtClean="0"/>
              <a:t>33,72</a:t>
            </a:r>
            <a:endParaRPr lang="hu-HU" b="1" dirty="0"/>
          </a:p>
        </p:txBody>
      </p:sp>
      <p:sp>
        <p:nvSpPr>
          <p:cNvPr id="9" name="Szövegdoboz 8"/>
          <p:cNvSpPr txBox="1"/>
          <p:nvPr/>
        </p:nvSpPr>
        <p:spPr>
          <a:xfrm>
            <a:off x="9615054" y="4378034"/>
            <a:ext cx="716973" cy="369332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hu-HU" b="1" dirty="0" smtClean="0"/>
              <a:t>29,44</a:t>
            </a:r>
            <a:endParaRPr lang="hu-HU" b="1" dirty="0"/>
          </a:p>
        </p:txBody>
      </p:sp>
      <p:sp>
        <p:nvSpPr>
          <p:cNvPr id="3" name="3. sz. felirat 2"/>
          <p:cNvSpPr/>
          <p:nvPr/>
        </p:nvSpPr>
        <p:spPr>
          <a:xfrm>
            <a:off x="1756064" y="2836718"/>
            <a:ext cx="1548245" cy="841664"/>
          </a:xfrm>
          <a:prstGeom prst="borderCallout3">
            <a:avLst>
              <a:gd name="adj1" fmla="val 18750"/>
              <a:gd name="adj2" fmla="val -8333"/>
              <a:gd name="adj3" fmla="val 18750"/>
              <a:gd name="adj4" fmla="val -16667"/>
              <a:gd name="adj5" fmla="val 100000"/>
              <a:gd name="adj6" fmla="val -16667"/>
              <a:gd name="adj7" fmla="val 226543"/>
              <a:gd name="adj8" fmla="val 41331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b="1" dirty="0" smtClean="0"/>
              <a:t>Felderítési mutató (%)</a:t>
            </a:r>
            <a:endParaRPr lang="hu-HU" b="1" dirty="0"/>
          </a:p>
        </p:txBody>
      </p:sp>
    </p:spTree>
    <p:extLst>
      <p:ext uri="{BB962C8B-B14F-4D97-AF65-F5344CB8AC3E}">
        <p14:creationId xmlns:p14="http://schemas.microsoft.com/office/powerpoint/2010/main" val="11530896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72146912"/>
              </p:ext>
            </p:extLst>
          </p:nvPr>
        </p:nvGraphicFramePr>
        <p:xfrm>
          <a:off x="902327" y="18000"/>
          <a:ext cx="103572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040877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26875691"/>
              </p:ext>
            </p:extLst>
          </p:nvPr>
        </p:nvGraphicFramePr>
        <p:xfrm>
          <a:off x="1107285" y="18000"/>
          <a:ext cx="100368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36505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64874993"/>
              </p:ext>
            </p:extLst>
          </p:nvPr>
        </p:nvGraphicFramePr>
        <p:xfrm>
          <a:off x="995317" y="18000"/>
          <a:ext cx="103572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388207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45665394"/>
              </p:ext>
            </p:extLst>
          </p:nvPr>
        </p:nvGraphicFramePr>
        <p:xfrm>
          <a:off x="827366" y="18000"/>
          <a:ext cx="103572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871197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37</Words>
  <Application>Microsoft Office PowerPoint</Application>
  <PresentationFormat>Egyéni</PresentationFormat>
  <Paragraphs>20</Paragraphs>
  <Slides>13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13</vt:i4>
      </vt:variant>
    </vt:vector>
  </HeadingPairs>
  <TitlesOfParts>
    <vt:vector size="14" baseType="lpstr">
      <vt:lpstr>Office-téma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</vt:vector>
  </TitlesOfParts>
  <Company>Police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Bódi Tamás</dc:creator>
  <cp:lastModifiedBy>Testületi ügyintéző</cp:lastModifiedBy>
  <cp:revision>27</cp:revision>
  <dcterms:created xsi:type="dcterms:W3CDTF">2015-02-16T11:59:48Z</dcterms:created>
  <dcterms:modified xsi:type="dcterms:W3CDTF">2017-05-19T06:44:51Z</dcterms:modified>
</cp:coreProperties>
</file>