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charts/chart6.xml" ContentType="application/vnd.openxmlformats-officedocument.drawingml.chart+xml"/>
  <Override PartName="/ppt/theme/themeOverride4.xml" ContentType="application/vnd.openxmlformats-officedocument.themeOverride+xml"/>
  <Override PartName="/ppt/charts/chart7.xml" ContentType="application/vnd.openxmlformats-officedocument.drawingml.chart+xml"/>
  <Override PartName="/ppt/theme/themeOverride5.xml" ContentType="application/vnd.openxmlformats-officedocument.themeOverride+xml"/>
  <Override PartName="/ppt/charts/chart8.xml" ContentType="application/vnd.openxmlformats-officedocument.drawingml.chart+xml"/>
  <Override PartName="/ppt/theme/themeOverride6.xml" ContentType="application/vnd.openxmlformats-officedocument.themeOverride+xml"/>
  <Override PartName="/ppt/charts/chart9.xml" ContentType="application/vnd.openxmlformats-officedocument.drawingml.chart+xml"/>
  <Override PartName="/ppt/theme/themeOverride7.xml" ContentType="application/vnd.openxmlformats-officedocument.themeOverride+xml"/>
  <Override PartName="/ppt/charts/chart10.xml" ContentType="application/vnd.openxmlformats-officedocument.drawingml.chart+xml"/>
  <Override PartName="/ppt/theme/themeOverride8.xml" ContentType="application/vnd.openxmlformats-officedocument.themeOverride+xml"/>
  <Override PartName="/ppt/charts/chart11.xml" ContentType="application/vnd.openxmlformats-officedocument.drawingml.chart+xml"/>
  <Override PartName="/ppt/theme/themeOverride9.xml" ContentType="application/vnd.openxmlformats-officedocument.themeOverride+xml"/>
  <Override PartName="/ppt/charts/chart12.xml" ContentType="application/vnd.openxmlformats-officedocument.drawingml.chart+xml"/>
  <Override PartName="/ppt/theme/themeOverride10.xml" ContentType="application/vnd.openxmlformats-officedocument.themeOverride+xml"/>
  <Override PartName="/ppt/charts/chart13.xml" ContentType="application/vnd.openxmlformats-officedocument.drawingml.chart+xml"/>
  <Override PartName="/ppt/theme/themeOverride11.xml" ContentType="application/vnd.openxmlformats-officedocument.themeOverride+xml"/>
  <Override PartName="/ppt/charts/chart14.xml" ContentType="application/vnd.openxmlformats-officedocument.drawingml.chart+xml"/>
  <Override PartName="/ppt/theme/themeOverride12.xml" ContentType="application/vnd.openxmlformats-officedocument.themeOverride+xml"/>
  <Override PartName="/ppt/charts/chart15.xml" ContentType="application/vnd.openxmlformats-officedocument.drawingml.chart+xml"/>
  <Override PartName="/ppt/theme/themeOverride13.xml" ContentType="application/vnd.openxmlformats-officedocument.themeOverride+xml"/>
  <Override PartName="/ppt/charts/chart16.xml" ContentType="application/vnd.openxmlformats-officedocument.drawingml.chart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7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67" r:id="rId17"/>
    <p:sldId id="268" r:id="rId18"/>
  </p:sldIdLst>
  <p:sldSz cx="12192000" cy="6858000"/>
  <p:notesSz cx="6743700" cy="98758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bik Veronika" initials="BV" lastIdx="6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100" d="100"/>
          <a:sy n="100" d="100"/>
        </p:scale>
        <p:origin x="-168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6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7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8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9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10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11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12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5.xlsx"/><Relationship Id="rId1" Type="http://schemas.openxmlformats.org/officeDocument/2006/relationships/themeOverride" Target="../theme/themeOverride13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6.xlsx"/><Relationship Id="rId1" Type="http://schemas.openxmlformats.org/officeDocument/2006/relationships/themeOverride" Target="../theme/themeOverrid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/>
            </a:pPr>
            <a:r>
              <a:rPr lang="hu-HU" sz="2000"/>
              <a:t>Regisztrált bűncselekmények</a:t>
            </a:r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1081081081081086E-2"/>
          <c:y val="0.1729957805907173"/>
          <c:w val="0.87065637065637069"/>
          <c:h val="0.68354430379746833"/>
        </c:manualLayout>
      </c:layout>
      <c:bar3DChart>
        <c:barDir val="col"/>
        <c:grouping val="clustered"/>
        <c:varyColors val="0"/>
        <c:ser>
          <c:idx val="1"/>
          <c:order val="0"/>
          <c:spPr>
            <a:gradFill flip="none" rotWithShape="1">
              <a:gsLst>
                <a:gs pos="0">
                  <a:srgbClr val="4F81BD">
                    <a:lumMod val="50000"/>
                  </a:srgbClr>
                </a:gs>
                <a:gs pos="100000">
                  <a:sysClr val="window" lastClr="FFFFFF"/>
                </a:gs>
                <a:gs pos="0">
                  <a:srgbClr val="4F81BD">
                    <a:lumMod val="50000"/>
                  </a:srgbClr>
                </a:gs>
              </a:gsLst>
              <a:lin ang="162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1.2262001313096203E-3"/>
                  <c:y val="0.103976608187134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400"/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4691358024691132E-3"/>
                  <c:y val="0.135757575757575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400"/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0.1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400"/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0.1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400"/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0.1551515151515151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400"/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8106786713628433E-16"/>
                  <c:y val="0.150303030303030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400"/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7.6125730994152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wrap="square" lIns="38100" tIns="19050" rIns="38100" bIns="19050" anchor="ctr">
                  <a:spAutoFit/>
                </a:bodyPr>
                <a:lstStyle/>
                <a:p>
                  <a:pPr>
                    <a:defRPr sz="1400"/>
                  </a:pPr>
                  <a:endParaRPr lang="hu-H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1962</c:v>
                </c:pt>
                <c:pt idx="1">
                  <c:v>2341</c:v>
                </c:pt>
                <c:pt idx="2">
                  <c:v>2995</c:v>
                </c:pt>
                <c:pt idx="3">
                  <c:v>1833</c:v>
                </c:pt>
                <c:pt idx="4">
                  <c:v>1980</c:v>
                </c:pt>
                <c:pt idx="5">
                  <c:v>1598</c:v>
                </c:pt>
                <c:pt idx="6">
                  <c:v>1491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7606528"/>
        <c:axId val="37608064"/>
        <c:axId val="0"/>
        <c:extLst/>
      </c:bar3DChart>
      <c:catAx>
        <c:axId val="37606528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37608064"/>
        <c:crosses val="autoZero"/>
        <c:auto val="1"/>
        <c:lblAlgn val="ctr"/>
        <c:lblOffset val="100"/>
        <c:noMultiLvlLbl val="0"/>
      </c:catAx>
      <c:valAx>
        <c:axId val="3760806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37606528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noFill/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/>
              <a:t>Bűnügyi fertőzöttségi adatok településenként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Munka1!$A$2:$A$9</c:f>
              <c:strCache>
                <c:ptCount val="8"/>
                <c:pt idx="0">
                  <c:v>Farmos</c:v>
                </c:pt>
                <c:pt idx="1">
                  <c:v>Kóka</c:v>
                </c:pt>
                <c:pt idx="2">
                  <c:v>Nagykáta</c:v>
                </c:pt>
                <c:pt idx="3">
                  <c:v>Szentlőrinckáta</c:v>
                </c:pt>
                <c:pt idx="4">
                  <c:v>Szentmártonkáta</c:v>
                </c:pt>
                <c:pt idx="5">
                  <c:v>Tápióbicske</c:v>
                </c:pt>
                <c:pt idx="6">
                  <c:v>Tápiógyörgye</c:v>
                </c:pt>
                <c:pt idx="7">
                  <c:v>Tápióság</c:v>
                </c:pt>
              </c:strCache>
            </c:strRef>
          </c:cat>
          <c:val>
            <c:numRef>
              <c:f>Munka1!$B$2:$B$9</c:f>
              <c:numCache>
                <c:formatCode>General</c:formatCode>
                <c:ptCount val="8"/>
                <c:pt idx="0">
                  <c:v>108</c:v>
                </c:pt>
                <c:pt idx="1">
                  <c:v>101</c:v>
                </c:pt>
                <c:pt idx="2">
                  <c:v>505</c:v>
                </c:pt>
                <c:pt idx="3">
                  <c:v>28</c:v>
                </c:pt>
                <c:pt idx="4">
                  <c:v>151</c:v>
                </c:pt>
                <c:pt idx="5">
                  <c:v>165</c:v>
                </c:pt>
                <c:pt idx="6">
                  <c:v>116</c:v>
                </c:pt>
                <c:pt idx="7">
                  <c:v>62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Munka1!$A$2:$A$9</c:f>
              <c:strCache>
                <c:ptCount val="8"/>
                <c:pt idx="0">
                  <c:v>Farmos</c:v>
                </c:pt>
                <c:pt idx="1">
                  <c:v>Kóka</c:v>
                </c:pt>
                <c:pt idx="2">
                  <c:v>Nagykáta</c:v>
                </c:pt>
                <c:pt idx="3">
                  <c:v>Szentlőrinckáta</c:v>
                </c:pt>
                <c:pt idx="4">
                  <c:v>Szentmártonkáta</c:v>
                </c:pt>
                <c:pt idx="5">
                  <c:v>Tápióbicske</c:v>
                </c:pt>
                <c:pt idx="6">
                  <c:v>Tápiógyörgye</c:v>
                </c:pt>
                <c:pt idx="7">
                  <c:v>Tápióság</c:v>
                </c:pt>
              </c:strCache>
            </c:strRef>
          </c:cat>
          <c:val>
            <c:numRef>
              <c:f>Munka1!$C$2:$C$9</c:f>
              <c:numCache>
                <c:formatCode>General</c:formatCode>
                <c:ptCount val="8"/>
                <c:pt idx="0">
                  <c:v>97</c:v>
                </c:pt>
                <c:pt idx="1">
                  <c:v>142</c:v>
                </c:pt>
                <c:pt idx="2">
                  <c:v>601</c:v>
                </c:pt>
                <c:pt idx="3">
                  <c:v>51</c:v>
                </c:pt>
                <c:pt idx="4">
                  <c:v>162</c:v>
                </c:pt>
                <c:pt idx="5">
                  <c:v>210</c:v>
                </c:pt>
                <c:pt idx="6">
                  <c:v>78</c:v>
                </c:pt>
                <c:pt idx="7">
                  <c:v>68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Munka1!$A$2:$A$9</c:f>
              <c:strCache>
                <c:ptCount val="8"/>
                <c:pt idx="0">
                  <c:v>Farmos</c:v>
                </c:pt>
                <c:pt idx="1">
                  <c:v>Kóka</c:v>
                </c:pt>
                <c:pt idx="2">
                  <c:v>Nagykáta</c:v>
                </c:pt>
                <c:pt idx="3">
                  <c:v>Szentlőrinckáta</c:v>
                </c:pt>
                <c:pt idx="4">
                  <c:v>Szentmártonkáta</c:v>
                </c:pt>
                <c:pt idx="5">
                  <c:v>Tápióbicske</c:v>
                </c:pt>
                <c:pt idx="6">
                  <c:v>Tápiógyörgye</c:v>
                </c:pt>
                <c:pt idx="7">
                  <c:v>Tápióság</c:v>
                </c:pt>
              </c:strCache>
            </c:strRef>
          </c:cat>
          <c:val>
            <c:numRef>
              <c:f>Munka1!$D$2:$D$9</c:f>
              <c:numCache>
                <c:formatCode>General</c:formatCode>
                <c:ptCount val="8"/>
                <c:pt idx="0">
                  <c:v>84</c:v>
                </c:pt>
                <c:pt idx="1">
                  <c:v>187</c:v>
                </c:pt>
                <c:pt idx="2">
                  <c:v>677</c:v>
                </c:pt>
                <c:pt idx="3">
                  <c:v>75</c:v>
                </c:pt>
                <c:pt idx="4">
                  <c:v>181</c:v>
                </c:pt>
                <c:pt idx="5">
                  <c:v>248</c:v>
                </c:pt>
                <c:pt idx="6">
                  <c:v>137</c:v>
                </c:pt>
                <c:pt idx="7">
                  <c:v>113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Munka1!$A$2:$A$9</c:f>
              <c:strCache>
                <c:ptCount val="8"/>
                <c:pt idx="0">
                  <c:v>Farmos</c:v>
                </c:pt>
                <c:pt idx="1">
                  <c:v>Kóka</c:v>
                </c:pt>
                <c:pt idx="2">
                  <c:v>Nagykáta</c:v>
                </c:pt>
                <c:pt idx="3">
                  <c:v>Szentlőrinckáta</c:v>
                </c:pt>
                <c:pt idx="4">
                  <c:v>Szentmártonkáta</c:v>
                </c:pt>
                <c:pt idx="5">
                  <c:v>Tápióbicske</c:v>
                </c:pt>
                <c:pt idx="6">
                  <c:v>Tápiógyörgye</c:v>
                </c:pt>
                <c:pt idx="7">
                  <c:v>Tápióság</c:v>
                </c:pt>
              </c:strCache>
            </c:strRef>
          </c:cat>
          <c:val>
            <c:numRef>
              <c:f>Munka1!$E$2:$E$9</c:f>
              <c:numCache>
                <c:formatCode>General</c:formatCode>
                <c:ptCount val="8"/>
                <c:pt idx="0">
                  <c:v>67</c:v>
                </c:pt>
                <c:pt idx="1">
                  <c:v>107</c:v>
                </c:pt>
                <c:pt idx="2">
                  <c:v>443</c:v>
                </c:pt>
                <c:pt idx="3">
                  <c:v>43</c:v>
                </c:pt>
                <c:pt idx="4">
                  <c:v>157</c:v>
                </c:pt>
                <c:pt idx="5">
                  <c:v>156</c:v>
                </c:pt>
                <c:pt idx="6">
                  <c:v>54</c:v>
                </c:pt>
                <c:pt idx="7">
                  <c:v>47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Munka1!$A$2:$A$9</c:f>
              <c:strCache>
                <c:ptCount val="8"/>
                <c:pt idx="0">
                  <c:v>Farmos</c:v>
                </c:pt>
                <c:pt idx="1">
                  <c:v>Kóka</c:v>
                </c:pt>
                <c:pt idx="2">
                  <c:v>Nagykáta</c:v>
                </c:pt>
                <c:pt idx="3">
                  <c:v>Szentlőrinckáta</c:v>
                </c:pt>
                <c:pt idx="4">
                  <c:v>Szentmártonkáta</c:v>
                </c:pt>
                <c:pt idx="5">
                  <c:v>Tápióbicske</c:v>
                </c:pt>
                <c:pt idx="6">
                  <c:v>Tápiógyörgye</c:v>
                </c:pt>
                <c:pt idx="7">
                  <c:v>Tápióság</c:v>
                </c:pt>
              </c:strCache>
            </c:strRef>
          </c:cat>
          <c:val>
            <c:numRef>
              <c:f>Munka1!$F$2:$F$9</c:f>
              <c:numCache>
                <c:formatCode>General</c:formatCode>
                <c:ptCount val="8"/>
                <c:pt idx="0">
                  <c:v>71</c:v>
                </c:pt>
                <c:pt idx="1">
                  <c:v>140</c:v>
                </c:pt>
                <c:pt idx="2">
                  <c:v>481</c:v>
                </c:pt>
                <c:pt idx="3">
                  <c:v>60</c:v>
                </c:pt>
                <c:pt idx="4">
                  <c:v>189</c:v>
                </c:pt>
                <c:pt idx="5">
                  <c:v>173</c:v>
                </c:pt>
                <c:pt idx="6">
                  <c:v>76</c:v>
                </c:pt>
                <c:pt idx="7">
                  <c:v>83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Munka1!$A$2:$A$9</c:f>
              <c:strCache>
                <c:ptCount val="8"/>
                <c:pt idx="0">
                  <c:v>Farmos</c:v>
                </c:pt>
                <c:pt idx="1">
                  <c:v>Kóka</c:v>
                </c:pt>
                <c:pt idx="2">
                  <c:v>Nagykáta</c:v>
                </c:pt>
                <c:pt idx="3">
                  <c:v>Szentlőrinckáta</c:v>
                </c:pt>
                <c:pt idx="4">
                  <c:v>Szentmártonkáta</c:v>
                </c:pt>
                <c:pt idx="5">
                  <c:v>Tápióbicske</c:v>
                </c:pt>
                <c:pt idx="6">
                  <c:v>Tápiógyörgye</c:v>
                </c:pt>
                <c:pt idx="7">
                  <c:v>Tápióság</c:v>
                </c:pt>
              </c:strCache>
            </c:strRef>
          </c:cat>
          <c:val>
            <c:numRef>
              <c:f>Munka1!$G$2:$G$9</c:f>
              <c:numCache>
                <c:formatCode>General</c:formatCode>
                <c:ptCount val="8"/>
                <c:pt idx="0">
                  <c:v>72</c:v>
                </c:pt>
                <c:pt idx="1">
                  <c:v>113</c:v>
                </c:pt>
                <c:pt idx="2">
                  <c:v>369</c:v>
                </c:pt>
                <c:pt idx="3">
                  <c:v>44</c:v>
                </c:pt>
                <c:pt idx="4">
                  <c:v>125</c:v>
                </c:pt>
                <c:pt idx="5">
                  <c:v>120</c:v>
                </c:pt>
                <c:pt idx="6">
                  <c:v>79</c:v>
                </c:pt>
                <c:pt idx="7">
                  <c:v>40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Munka1!$A$2:$A$9</c:f>
              <c:strCache>
                <c:ptCount val="8"/>
                <c:pt idx="0">
                  <c:v>Farmos</c:v>
                </c:pt>
                <c:pt idx="1">
                  <c:v>Kóka</c:v>
                </c:pt>
                <c:pt idx="2">
                  <c:v>Nagykáta</c:v>
                </c:pt>
                <c:pt idx="3">
                  <c:v>Szentlőrinckáta</c:v>
                </c:pt>
                <c:pt idx="4">
                  <c:v>Szentmártonkáta</c:v>
                </c:pt>
                <c:pt idx="5">
                  <c:v>Tápióbicske</c:v>
                </c:pt>
                <c:pt idx="6">
                  <c:v>Tápiógyörgye</c:v>
                </c:pt>
                <c:pt idx="7">
                  <c:v>Tápióság</c:v>
                </c:pt>
              </c:strCache>
            </c:strRef>
          </c:cat>
          <c:val>
            <c:numRef>
              <c:f>Munka1!$H$2:$H$9</c:f>
              <c:numCache>
                <c:formatCode>General</c:formatCode>
                <c:ptCount val="8"/>
                <c:pt idx="0">
                  <c:v>64</c:v>
                </c:pt>
                <c:pt idx="1">
                  <c:v>88</c:v>
                </c:pt>
                <c:pt idx="2">
                  <c:v>353</c:v>
                </c:pt>
                <c:pt idx="3">
                  <c:v>21</c:v>
                </c:pt>
                <c:pt idx="4">
                  <c:v>98</c:v>
                </c:pt>
                <c:pt idx="5">
                  <c:v>101</c:v>
                </c:pt>
                <c:pt idx="6">
                  <c:v>88</c:v>
                </c:pt>
                <c:pt idx="7">
                  <c:v>32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3985152"/>
        <c:axId val="44003328"/>
      </c:barChart>
      <c:catAx>
        <c:axId val="43985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4003328"/>
        <c:crosses val="autoZero"/>
        <c:auto val="1"/>
        <c:lblAlgn val="ctr"/>
        <c:lblOffset val="100"/>
        <c:noMultiLvlLbl val="0"/>
      </c:catAx>
      <c:valAx>
        <c:axId val="44003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3985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sz="2000"/>
              <a:t>Bűnügyi fertőzöttségi adatok településenként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2010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Munka1!$A$2:$A$8</c:f>
              <c:strCache>
                <c:ptCount val="7"/>
                <c:pt idx="0">
                  <c:v>Tápiószecső</c:v>
                </c:pt>
                <c:pt idx="1">
                  <c:v>Tápiószele</c:v>
                </c:pt>
                <c:pt idx="2">
                  <c:v>Tápiószentmárton</c:v>
                </c:pt>
                <c:pt idx="3">
                  <c:v>Tóalmás</c:v>
                </c:pt>
                <c:pt idx="4">
                  <c:v>Sülysáp</c:v>
                </c:pt>
                <c:pt idx="5">
                  <c:v>Mende</c:v>
                </c:pt>
                <c:pt idx="6">
                  <c:v>Úri</c:v>
                </c:pt>
              </c:strCache>
            </c:strRef>
          </c:cat>
          <c:val>
            <c:numRef>
              <c:f>Munka1!$B$2:$B$8</c:f>
              <c:numCache>
                <c:formatCode>General</c:formatCode>
                <c:ptCount val="7"/>
                <c:pt idx="0">
                  <c:v>226</c:v>
                </c:pt>
                <c:pt idx="1">
                  <c:v>228</c:v>
                </c:pt>
                <c:pt idx="2">
                  <c:v>196</c:v>
                </c:pt>
                <c:pt idx="3">
                  <c:v>135</c:v>
                </c:pt>
                <c:pt idx="4">
                  <c:v>251</c:v>
                </c:pt>
                <c:pt idx="5">
                  <c:v>95</c:v>
                </c:pt>
                <c:pt idx="6">
                  <c:v>39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2011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Munka1!$A$2:$A$8</c:f>
              <c:strCache>
                <c:ptCount val="7"/>
                <c:pt idx="0">
                  <c:v>Tápiószecső</c:v>
                </c:pt>
                <c:pt idx="1">
                  <c:v>Tápiószele</c:v>
                </c:pt>
                <c:pt idx="2">
                  <c:v>Tápiószentmárton</c:v>
                </c:pt>
                <c:pt idx="3">
                  <c:v>Tóalmás</c:v>
                </c:pt>
                <c:pt idx="4">
                  <c:v>Sülysáp</c:v>
                </c:pt>
                <c:pt idx="5">
                  <c:v>Mende</c:v>
                </c:pt>
                <c:pt idx="6">
                  <c:v>Úri</c:v>
                </c:pt>
              </c:strCache>
            </c:strRef>
          </c:cat>
          <c:val>
            <c:numRef>
              <c:f>Munka1!$C$2:$C$8</c:f>
              <c:numCache>
                <c:formatCode>General</c:formatCode>
                <c:ptCount val="7"/>
                <c:pt idx="0">
                  <c:v>307</c:v>
                </c:pt>
                <c:pt idx="1">
                  <c:v>300</c:v>
                </c:pt>
                <c:pt idx="2">
                  <c:v>232</c:v>
                </c:pt>
                <c:pt idx="3">
                  <c:v>129</c:v>
                </c:pt>
                <c:pt idx="4">
                  <c:v>291</c:v>
                </c:pt>
                <c:pt idx="5">
                  <c:v>74</c:v>
                </c:pt>
                <c:pt idx="6">
                  <c:v>45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2012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Munka1!$A$2:$A$8</c:f>
              <c:strCache>
                <c:ptCount val="7"/>
                <c:pt idx="0">
                  <c:v>Tápiószecső</c:v>
                </c:pt>
                <c:pt idx="1">
                  <c:v>Tápiószele</c:v>
                </c:pt>
                <c:pt idx="2">
                  <c:v>Tápiószentmárton</c:v>
                </c:pt>
                <c:pt idx="3">
                  <c:v>Tóalmás</c:v>
                </c:pt>
                <c:pt idx="4">
                  <c:v>Sülysáp</c:v>
                </c:pt>
                <c:pt idx="5">
                  <c:v>Mende</c:v>
                </c:pt>
                <c:pt idx="6">
                  <c:v>Úri</c:v>
                </c:pt>
              </c:strCache>
            </c:strRef>
          </c:cat>
          <c:val>
            <c:numRef>
              <c:f>Munka1!$D$2:$D$8</c:f>
              <c:numCache>
                <c:formatCode>General</c:formatCode>
                <c:ptCount val="7"/>
                <c:pt idx="0">
                  <c:v>347</c:v>
                </c:pt>
                <c:pt idx="1">
                  <c:v>377</c:v>
                </c:pt>
                <c:pt idx="2">
                  <c:v>255</c:v>
                </c:pt>
                <c:pt idx="3">
                  <c:v>170</c:v>
                </c:pt>
                <c:pt idx="4">
                  <c:v>337</c:v>
                </c:pt>
                <c:pt idx="5">
                  <c:v>148</c:v>
                </c:pt>
                <c:pt idx="6">
                  <c:v>28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2013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Munka1!$A$2:$A$8</c:f>
              <c:strCache>
                <c:ptCount val="7"/>
                <c:pt idx="0">
                  <c:v>Tápiószecső</c:v>
                </c:pt>
                <c:pt idx="1">
                  <c:v>Tápiószele</c:v>
                </c:pt>
                <c:pt idx="2">
                  <c:v>Tápiószentmárton</c:v>
                </c:pt>
                <c:pt idx="3">
                  <c:v>Tóalmás</c:v>
                </c:pt>
                <c:pt idx="4">
                  <c:v>Sülysáp</c:v>
                </c:pt>
                <c:pt idx="5">
                  <c:v>Mende</c:v>
                </c:pt>
                <c:pt idx="6">
                  <c:v>Úri</c:v>
                </c:pt>
              </c:strCache>
            </c:strRef>
          </c:cat>
          <c:val>
            <c:numRef>
              <c:f>Munka1!$E$2:$E$8</c:f>
              <c:numCache>
                <c:formatCode>General</c:formatCode>
                <c:ptCount val="7"/>
                <c:pt idx="0">
                  <c:v>155</c:v>
                </c:pt>
                <c:pt idx="1">
                  <c:v>176</c:v>
                </c:pt>
                <c:pt idx="2">
                  <c:v>219</c:v>
                </c:pt>
                <c:pt idx="3">
                  <c:v>116</c:v>
                </c:pt>
                <c:pt idx="4">
                  <c:v>270</c:v>
                </c:pt>
                <c:pt idx="5">
                  <c:v>83</c:v>
                </c:pt>
                <c:pt idx="6">
                  <c:v>55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2014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Munka1!$A$2:$A$8</c:f>
              <c:strCache>
                <c:ptCount val="7"/>
                <c:pt idx="0">
                  <c:v>Tápiószecső</c:v>
                </c:pt>
                <c:pt idx="1">
                  <c:v>Tápiószele</c:v>
                </c:pt>
                <c:pt idx="2">
                  <c:v>Tápiószentmárton</c:v>
                </c:pt>
                <c:pt idx="3">
                  <c:v>Tóalmás</c:v>
                </c:pt>
                <c:pt idx="4">
                  <c:v>Sülysáp</c:v>
                </c:pt>
                <c:pt idx="5">
                  <c:v>Mende</c:v>
                </c:pt>
                <c:pt idx="6">
                  <c:v>Úri</c:v>
                </c:pt>
              </c:strCache>
            </c:strRef>
          </c:cat>
          <c:val>
            <c:numRef>
              <c:f>Munka1!$F$2:$F$8</c:f>
              <c:numCache>
                <c:formatCode>General</c:formatCode>
                <c:ptCount val="7"/>
                <c:pt idx="0">
                  <c:v>232</c:v>
                </c:pt>
                <c:pt idx="1">
                  <c:v>182</c:v>
                </c:pt>
                <c:pt idx="2">
                  <c:v>147</c:v>
                </c:pt>
                <c:pt idx="3">
                  <c:v>114</c:v>
                </c:pt>
                <c:pt idx="4">
                  <c:v>260</c:v>
                </c:pt>
                <c:pt idx="5">
                  <c:v>58</c:v>
                </c:pt>
                <c:pt idx="6">
                  <c:v>59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Munka1!$A$2:$A$8</c:f>
              <c:strCache>
                <c:ptCount val="7"/>
                <c:pt idx="0">
                  <c:v>Tápiószecső</c:v>
                </c:pt>
                <c:pt idx="1">
                  <c:v>Tápiószele</c:v>
                </c:pt>
                <c:pt idx="2">
                  <c:v>Tápiószentmárton</c:v>
                </c:pt>
                <c:pt idx="3">
                  <c:v>Tóalmás</c:v>
                </c:pt>
                <c:pt idx="4">
                  <c:v>Sülysáp</c:v>
                </c:pt>
                <c:pt idx="5">
                  <c:v>Mende</c:v>
                </c:pt>
                <c:pt idx="6">
                  <c:v>Úri</c:v>
                </c:pt>
              </c:strCache>
            </c:strRef>
          </c:cat>
          <c:val>
            <c:numRef>
              <c:f>Munka1!$G$2:$G$8</c:f>
              <c:numCache>
                <c:formatCode>General</c:formatCode>
                <c:ptCount val="7"/>
                <c:pt idx="0">
                  <c:v>167</c:v>
                </c:pt>
                <c:pt idx="1">
                  <c:v>180</c:v>
                </c:pt>
                <c:pt idx="2">
                  <c:v>129</c:v>
                </c:pt>
                <c:pt idx="3">
                  <c:v>154</c:v>
                </c:pt>
                <c:pt idx="4">
                  <c:v>151</c:v>
                </c:pt>
                <c:pt idx="5">
                  <c:v>52</c:v>
                </c:pt>
                <c:pt idx="6">
                  <c:v>35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2016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Munka1!$A$2:$A$8</c:f>
              <c:strCache>
                <c:ptCount val="7"/>
                <c:pt idx="0">
                  <c:v>Tápiószecső</c:v>
                </c:pt>
                <c:pt idx="1">
                  <c:v>Tápiószele</c:v>
                </c:pt>
                <c:pt idx="2">
                  <c:v>Tápiószentmárton</c:v>
                </c:pt>
                <c:pt idx="3">
                  <c:v>Tóalmás</c:v>
                </c:pt>
                <c:pt idx="4">
                  <c:v>Sülysáp</c:v>
                </c:pt>
                <c:pt idx="5">
                  <c:v>Mende</c:v>
                </c:pt>
                <c:pt idx="6">
                  <c:v>Úri</c:v>
                </c:pt>
              </c:strCache>
            </c:strRef>
          </c:cat>
          <c:val>
            <c:numRef>
              <c:f>Munka1!$H$2:$H$8</c:f>
              <c:numCache>
                <c:formatCode>General</c:formatCode>
                <c:ptCount val="7"/>
                <c:pt idx="0">
                  <c:v>126</c:v>
                </c:pt>
                <c:pt idx="1">
                  <c:v>137</c:v>
                </c:pt>
                <c:pt idx="2">
                  <c:v>89</c:v>
                </c:pt>
                <c:pt idx="3">
                  <c:v>91</c:v>
                </c:pt>
                <c:pt idx="4">
                  <c:v>105</c:v>
                </c:pt>
                <c:pt idx="5">
                  <c:v>29</c:v>
                </c:pt>
                <c:pt idx="6">
                  <c:v>17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4904448"/>
        <c:axId val="44905984"/>
      </c:barChart>
      <c:catAx>
        <c:axId val="4490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4905984"/>
        <c:crosses val="autoZero"/>
        <c:auto val="1"/>
        <c:lblAlgn val="ctr"/>
        <c:lblOffset val="100"/>
        <c:noMultiLvlLbl val="0"/>
      </c:catAx>
      <c:valAx>
        <c:axId val="44905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44904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/>
            </a:pPr>
            <a:r>
              <a:rPr lang="hu-HU" sz="2000" dirty="0" smtClean="0"/>
              <a:t>Kiemelt</a:t>
            </a:r>
            <a:r>
              <a:rPr lang="hu-HU" sz="2000" baseline="0" dirty="0" smtClean="0"/>
              <a:t> bűncselekmények</a:t>
            </a:r>
            <a:endParaRPr lang="hu-HU" sz="2000" dirty="0"/>
          </a:p>
        </c:rich>
      </c:tx>
      <c:layout>
        <c:manualLayout>
          <c:xMode val="edge"/>
          <c:yMode val="edge"/>
          <c:x val="0.36055343142934382"/>
          <c:y val="2.5994152046783625E-2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1"/>
          <c:order val="0"/>
          <c:spPr>
            <a:gradFill>
              <a:gsLst>
                <a:gs pos="0">
                  <a:srgbClr val="1F497D">
                    <a:lumMod val="75000"/>
                  </a:srgbClr>
                </a:gs>
                <a:gs pos="98000">
                  <a:sysClr val="window" lastClr="FFFFFF">
                    <a:lumMod val="95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8.16959064327485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9570472685327741E-3"/>
                  <c:y val="0.11324776710603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4401726320523238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6.4401726320522787E-3"/>
                  <c:y val="0.110195456337188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4401726320522787E-3"/>
                  <c:y val="0.109279801563266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6.2720372243972294E-3"/>
                  <c:y val="0.11202676588503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2.4524002626192406E-3"/>
                  <c:y val="7.61257309941519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1503</c:v>
                </c:pt>
                <c:pt idx="1">
                  <c:v>1531</c:v>
                </c:pt>
                <c:pt idx="2">
                  <c:v>1856</c:v>
                </c:pt>
                <c:pt idx="3">
                  <c:v>1393</c:v>
                </c:pt>
                <c:pt idx="4">
                  <c:v>1442</c:v>
                </c:pt>
                <c:pt idx="5">
                  <c:v>1124</c:v>
                </c:pt>
                <c:pt idx="6">
                  <c:v>932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935808"/>
        <c:axId val="44958080"/>
        <c:axId val="0"/>
      </c:bar3DChart>
      <c:catAx>
        <c:axId val="44935808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44958080"/>
        <c:crosses val="autoZero"/>
        <c:auto val="1"/>
        <c:lblAlgn val="ctr"/>
        <c:lblOffset val="100"/>
        <c:noMultiLvlLbl val="0"/>
      </c:catAx>
      <c:valAx>
        <c:axId val="4495808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44935808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Lopás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lumMod val="100000"/>
                    <a:alpha val="85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2.5306870715765982E-3"/>
                  <c:y val="8.54093567251461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4399771257643073E-3"/>
                  <c:y val="0.11324776710603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9572427748207906E-3"/>
                  <c:y val="0.119963466105198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6.4401726320522787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4401726320522787E-3"/>
                  <c:y val="0.119047811331275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6.2720189701896091E-3"/>
                  <c:y val="8.23191520467835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6.68421052631578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1237</c:v>
                </c:pt>
                <c:pt idx="1">
                  <c:v>1346</c:v>
                </c:pt>
                <c:pt idx="2">
                  <c:v>1649</c:v>
                </c:pt>
                <c:pt idx="3">
                  <c:v>1272</c:v>
                </c:pt>
                <c:pt idx="4">
                  <c:v>1168</c:v>
                </c:pt>
                <c:pt idx="5">
                  <c:v>831</c:v>
                </c:pt>
                <c:pt idx="6">
                  <c:v>664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5036672"/>
        <c:axId val="45038208"/>
        <c:axId val="0"/>
      </c:bar3DChart>
      <c:catAx>
        <c:axId val="45036672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45038208"/>
        <c:crosses val="autoZero"/>
        <c:auto val="1"/>
        <c:lblAlgn val="ctr"/>
        <c:lblOffset val="100"/>
        <c:noMultiLvlLbl val="0"/>
      </c:catAx>
      <c:valAx>
        <c:axId val="4503820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45036672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Személygépkocsi lopás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lumMod val="100000"/>
                    <a:alpha val="85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1.2262001313096203E-3"/>
                  <c:y val="5.19883040935671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4399771257643073E-3"/>
                  <c:y val="0.11324776710603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9572427748207906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9572427748207455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7864673850075308E-4"/>
                  <c:y val="5.96326023391811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5934615533154781E-3"/>
                  <c:y val="6.18951754385964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4.08479532163742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9</c:v>
                </c:pt>
                <c:pt idx="1">
                  <c:v>8</c:v>
                </c:pt>
                <c:pt idx="2">
                  <c:v>12</c:v>
                </c:pt>
                <c:pt idx="3">
                  <c:v>10</c:v>
                </c:pt>
                <c:pt idx="4">
                  <c:v>5</c:v>
                </c:pt>
                <c:pt idx="5">
                  <c:v>9</c:v>
                </c:pt>
                <c:pt idx="6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5419904"/>
        <c:axId val="45429888"/>
        <c:axId val="0"/>
      </c:bar3DChart>
      <c:catAx>
        <c:axId val="45419904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45429888"/>
        <c:crosses val="autoZero"/>
        <c:auto val="1"/>
        <c:lblAlgn val="ctr"/>
        <c:lblOffset val="100"/>
        <c:noMultiLvlLbl val="0"/>
      </c:catAx>
      <c:valAx>
        <c:axId val="454298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45419904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Lakásbetörés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-2.2480076048919558E-17"/>
                  <c:y val="7.7982456140350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4001467578109912E-3"/>
                  <c:y val="8.90406432748537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1762638550955224E-4"/>
                  <c:y val="9.39692982456140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7310470011199938E-3"/>
                  <c:y val="7.23748538011695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4401575715443433E-3"/>
                  <c:y val="9.40223684210526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617773143321E-3"/>
                  <c:y val="8.92374269005847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6.49853801169590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268</c:v>
                </c:pt>
                <c:pt idx="1">
                  <c:v>282</c:v>
                </c:pt>
                <c:pt idx="2">
                  <c:v>328</c:v>
                </c:pt>
                <c:pt idx="3">
                  <c:v>228</c:v>
                </c:pt>
                <c:pt idx="4">
                  <c:v>257</c:v>
                </c:pt>
                <c:pt idx="5">
                  <c:v>227</c:v>
                </c:pt>
                <c:pt idx="6">
                  <c:v>181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6430080"/>
        <c:axId val="46431616"/>
        <c:axId val="0"/>
      </c:bar3DChart>
      <c:catAx>
        <c:axId val="46430080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46431616"/>
        <c:crosses val="autoZero"/>
        <c:auto val="1"/>
        <c:lblAlgn val="ctr"/>
        <c:lblOffset val="100"/>
        <c:noMultiLvlLbl val="0"/>
      </c:catAx>
      <c:valAx>
        <c:axId val="4643161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46430080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Rablás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6.31286549707602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9570331486341757E-3"/>
                  <c:y val="8.9040706275351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085737458000231E-3"/>
                  <c:y val="5.12646198830407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786467385006632E-4"/>
                  <c:y val="5.93777777777777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3.971031398852921E-3"/>
                  <c:y val="9.49474588403721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617773144219E-3"/>
                  <c:y val="5.3959649122807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4.2704678362573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10</c:v>
                </c:pt>
                <c:pt idx="1">
                  <c:v>13</c:v>
                </c:pt>
                <c:pt idx="2">
                  <c:v>7</c:v>
                </c:pt>
                <c:pt idx="3">
                  <c:v>7</c:v>
                </c:pt>
                <c:pt idx="4">
                  <c:v>10</c:v>
                </c:pt>
                <c:pt idx="5">
                  <c:v>7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2264448"/>
        <c:axId val="82265984"/>
        <c:axId val="0"/>
      </c:bar3DChart>
      <c:catAx>
        <c:axId val="82264448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2265984"/>
        <c:crosses val="autoZero"/>
        <c:auto val="1"/>
        <c:lblAlgn val="ctr"/>
        <c:lblOffset val="100"/>
        <c:noMultiLvlLbl val="0"/>
      </c:catAx>
      <c:valAx>
        <c:axId val="8226598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2264448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 algn="r"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Közterületen elkövetett bűncselekmények</c:v>
                </c:pt>
              </c:strCache>
            </c:strRef>
          </c:tx>
          <c:spPr>
            <a:gradFill>
              <a:gsLst>
                <a:gs pos="0">
                  <a:srgbClr val="1F497D">
                    <a:lumMod val="75000"/>
                  </a:srgbClr>
                </a:gs>
                <a:gs pos="98000">
                  <a:sysClr val="window" lastClr="FFFFFF">
                    <a:lumMod val="95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-2.2480076048919558E-17"/>
                  <c:y val="6.49853801169590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5046537674274902E-3"/>
                  <c:y val="7.23998538011695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5353570463059515E-3"/>
                  <c:y val="7.23748538011695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5353570463059515E-3"/>
                  <c:y val="6.9347514619882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3.0915691499633103E-4"/>
                  <c:y val="6.84318713450292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3672614220058576E-3"/>
                  <c:y val="7.1178801169590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2.4524002626192406E-3"/>
                  <c:y val="6.12719298245614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486</c:v>
                </c:pt>
                <c:pt idx="1">
                  <c:v>493</c:v>
                </c:pt>
                <c:pt idx="2">
                  <c:v>612</c:v>
                </c:pt>
                <c:pt idx="3">
                  <c:v>375</c:v>
                </c:pt>
                <c:pt idx="4">
                  <c:v>324</c:v>
                </c:pt>
                <c:pt idx="5">
                  <c:v>329</c:v>
                </c:pt>
                <c:pt idx="6">
                  <c:v>298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2356864"/>
        <c:axId val="82366848"/>
        <c:axId val="0"/>
      </c:bar3DChart>
      <c:catAx>
        <c:axId val="82356864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2366848"/>
        <c:crosses val="autoZero"/>
        <c:auto val="1"/>
        <c:lblAlgn val="ctr"/>
        <c:lblOffset val="100"/>
        <c:noMultiLvlLbl val="0"/>
      </c:catAx>
      <c:valAx>
        <c:axId val="8236684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2356864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Nyomozás eredményesség (%)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8.91228070175437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5046537674274902E-3"/>
                  <c:y val="8.69807017543860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085737458000231E-3"/>
                  <c:y val="7.7258771929824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7310470011199938E-3"/>
                  <c:y val="0.10950935672514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2139574402347228E-3"/>
                  <c:y val="9.95925438596490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57976086232E-3"/>
                  <c:y val="0.11708823669768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8.35526315789473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0.0</c:formatCode>
                <c:ptCount val="7"/>
                <c:pt idx="0" formatCode="General">
                  <c:v>39.1</c:v>
                </c:pt>
                <c:pt idx="1">
                  <c:v>25.3</c:v>
                </c:pt>
                <c:pt idx="2">
                  <c:v>26.7</c:v>
                </c:pt>
                <c:pt idx="3">
                  <c:v>41</c:v>
                </c:pt>
                <c:pt idx="4">
                  <c:v>43.1</c:v>
                </c:pt>
                <c:pt idx="5">
                  <c:v>51.6</c:v>
                </c:pt>
                <c:pt idx="6" formatCode="General">
                  <c:v>54.4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4894848"/>
        <c:axId val="84896384"/>
        <c:axId val="0"/>
      </c:bar3DChart>
      <c:catAx>
        <c:axId val="84894848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4896384"/>
        <c:crosses val="autoZero"/>
        <c:auto val="1"/>
        <c:lblAlgn val="ctr"/>
        <c:lblOffset val="100"/>
        <c:noMultiLvlLbl val="0"/>
      </c:catAx>
      <c:valAx>
        <c:axId val="8489638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4894848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Közterületen elkövetett bűncselekmények nyomozás eredményessége (%)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7.61257309941519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4878973461650627E-3"/>
                  <c:y val="0.113283130517776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347738771096434E-3"/>
                  <c:y val="9.02558479532163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9572427748207455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4401726320522787E-3"/>
                  <c:y val="0.138583830867295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57976086232E-3"/>
                  <c:y val="0.11708823669768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7.61257309941520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0.0</c:formatCode>
                <c:ptCount val="7"/>
                <c:pt idx="0" formatCode="General">
                  <c:v>40.299999999999997</c:v>
                </c:pt>
                <c:pt idx="1">
                  <c:v>32.200000000000003</c:v>
                </c:pt>
                <c:pt idx="2">
                  <c:v>26.4</c:v>
                </c:pt>
                <c:pt idx="3">
                  <c:v>41.7</c:v>
                </c:pt>
                <c:pt idx="4">
                  <c:v>69.7</c:v>
                </c:pt>
                <c:pt idx="5">
                  <c:v>80.400000000000006</c:v>
                </c:pt>
                <c:pt idx="6" formatCode="General">
                  <c:v>76.900000000000006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4995456"/>
        <c:axId val="84997248"/>
        <c:axId val="0"/>
      </c:bar3DChart>
      <c:catAx>
        <c:axId val="84995456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4997248"/>
        <c:crosses val="autoZero"/>
        <c:auto val="1"/>
        <c:lblAlgn val="ctr"/>
        <c:lblOffset val="100"/>
        <c:noMultiLvlLbl val="0"/>
      </c:catAx>
      <c:valAx>
        <c:axId val="8499724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4995456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5508148920557679E-2"/>
          <c:y val="8.719181286549707E-2"/>
          <c:w val="0.93222984976634615"/>
          <c:h val="0.8662941520467836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Kiemelt bűncselekmények nyomozás eredményessége (%)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7.9839181286549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9570331486341983E-3"/>
                  <c:y val="0.127828585063230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086169396423211E-3"/>
                  <c:y val="0.119963466105198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9572427748207455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4401726320522787E-3"/>
                  <c:y val="0.138583830867295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57976086232E-3"/>
                  <c:y val="0.11708823669768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7.9839181286549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0.0</c:formatCode>
                <c:ptCount val="7"/>
                <c:pt idx="0" formatCode="General">
                  <c:v>31.9</c:v>
                </c:pt>
                <c:pt idx="1">
                  <c:v>21.8</c:v>
                </c:pt>
                <c:pt idx="2">
                  <c:v>17.399999999999999</c:v>
                </c:pt>
                <c:pt idx="3">
                  <c:v>32.700000000000003</c:v>
                </c:pt>
                <c:pt idx="4">
                  <c:v>33.5</c:v>
                </c:pt>
                <c:pt idx="5">
                  <c:v>41.9</c:v>
                </c:pt>
                <c:pt idx="6" formatCode="General">
                  <c:v>38.200000000000003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5059456"/>
        <c:axId val="85060992"/>
        <c:axId val="0"/>
      </c:bar3DChart>
      <c:catAx>
        <c:axId val="85059456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5060992"/>
        <c:crosses val="autoZero"/>
        <c:auto val="1"/>
        <c:lblAlgn val="ctr"/>
        <c:lblOffset val="100"/>
        <c:noMultiLvlLbl val="0"/>
      </c:catAx>
      <c:valAx>
        <c:axId val="8506099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5059456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Lopás nyomozás eredményesség (%)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3.6786003939288611E-3"/>
                  <c:y val="7.9839181286549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9570331486341757E-3"/>
                  <c:y val="0.108434645669291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085737458000231E-3"/>
                  <c:y val="9.21125730994152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9572427748207455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5353570463059515E-3"/>
                  <c:y val="9.95925438596491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57976086232E-3"/>
                  <c:y val="0.11708823669768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7.7982456140350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General</c:formatCode>
                <c:ptCount val="7"/>
                <c:pt idx="0">
                  <c:v>25.4</c:v>
                </c:pt>
                <c:pt idx="1">
                  <c:v>16.100000000000001</c:v>
                </c:pt>
                <c:pt idx="2">
                  <c:v>12.1</c:v>
                </c:pt>
                <c:pt idx="3">
                  <c:v>28.3</c:v>
                </c:pt>
                <c:pt idx="4">
                  <c:v>24.9</c:v>
                </c:pt>
                <c:pt idx="5" formatCode="0.0">
                  <c:v>33</c:v>
                </c:pt>
                <c:pt idx="6">
                  <c:v>27.4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4750720"/>
        <c:axId val="84752256"/>
        <c:axId val="0"/>
      </c:bar3DChart>
      <c:catAx>
        <c:axId val="84750720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4752256"/>
        <c:crosses val="autoZero"/>
        <c:auto val="1"/>
        <c:lblAlgn val="ctr"/>
        <c:lblOffset val="100"/>
        <c:noMultiLvlLbl val="0"/>
      </c:catAx>
      <c:valAx>
        <c:axId val="8475225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4750720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Személygépkocsi lopás nyomozás eredményesség (%)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5.38450292397660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4261689511033344E-3"/>
                  <c:y val="6.61646385110943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4322403738462132E-3"/>
                  <c:y val="4.9912865497076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8.8954991737143965E-3"/>
                  <c:y val="-1.28427582915780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490364191094028E-3"/>
                  <c:y val="9.18440058479532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617773142423E-3"/>
                  <c:y val="0.109661403508771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2262001313096203E-3"/>
                  <c:y val="0.103976608187134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0.0</c:formatCode>
                <c:ptCount val="7"/>
                <c:pt idx="0">
                  <c:v>10</c:v>
                </c:pt>
                <c:pt idx="1">
                  <c:v>0</c:v>
                </c:pt>
                <c:pt idx="2">
                  <c:v>7.7</c:v>
                </c:pt>
                <c:pt idx="3">
                  <c:v>0</c:v>
                </c:pt>
                <c:pt idx="4">
                  <c:v>69.2</c:v>
                </c:pt>
                <c:pt idx="5">
                  <c:v>66.7</c:v>
                </c:pt>
                <c:pt idx="6" formatCode="General">
                  <c:v>66.7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4806272"/>
        <c:axId val="84808064"/>
        <c:axId val="0"/>
      </c:bar3DChart>
      <c:catAx>
        <c:axId val="84806272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4808064"/>
        <c:crosses val="autoZero"/>
        <c:auto val="1"/>
        <c:lblAlgn val="ctr"/>
        <c:lblOffset val="100"/>
        <c:noMultiLvlLbl val="0"/>
      </c:catAx>
      <c:valAx>
        <c:axId val="8480806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4806272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Lakásbetörés nyomozás eredményesség (%)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8.54093567251461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9570331486341757E-3"/>
                  <c:y val="0.108434645669291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086169396423211E-3"/>
                  <c:y val="0.119963466105198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9572427748207455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4401726320522787E-3"/>
                  <c:y val="0.138583830867295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57976086232E-3"/>
                  <c:y val="0.11708823669768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9.0979532163742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0.0</c:formatCode>
                <c:ptCount val="7"/>
                <c:pt idx="0" formatCode="General">
                  <c:v>26.1</c:v>
                </c:pt>
                <c:pt idx="1">
                  <c:v>11</c:v>
                </c:pt>
                <c:pt idx="2">
                  <c:v>11.8</c:v>
                </c:pt>
                <c:pt idx="3">
                  <c:v>26.6</c:v>
                </c:pt>
                <c:pt idx="4">
                  <c:v>26.6</c:v>
                </c:pt>
                <c:pt idx="5">
                  <c:v>28.6</c:v>
                </c:pt>
                <c:pt idx="6" formatCode="General">
                  <c:v>31.9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5349504"/>
        <c:axId val="85351040"/>
        <c:axId val="0"/>
      </c:bar3DChart>
      <c:catAx>
        <c:axId val="85349504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5351040"/>
        <c:crosses val="autoZero"/>
        <c:auto val="1"/>
        <c:lblAlgn val="ctr"/>
        <c:lblOffset val="100"/>
        <c:noMultiLvlLbl val="0"/>
      </c:catAx>
      <c:valAx>
        <c:axId val="8535104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5349504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flat" cmpd="sng" algn="ctr">
      <a:noFill/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1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sz="2000"/>
          </a:pPr>
          <a:endParaRPr lang="hu-HU"/>
        </a:p>
      </c:txPr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Rablás nyomozás eredményesség (%)</c:v>
                </c:pt>
              </c:strCache>
            </c:strRef>
          </c:tx>
          <c:spPr>
            <a:gradFill>
              <a:gsLst>
                <a:gs pos="25000">
                  <a:srgbClr val="1F497D">
                    <a:lumMod val="75000"/>
                  </a:srgbClr>
                </a:gs>
                <a:gs pos="98000">
                  <a:sysClr val="window" lastClr="FFFFFF">
                    <a:alpha val="85000"/>
                    <a:lumMod val="100000"/>
                  </a:sysClr>
                </a:gs>
                <a:gs pos="98000">
                  <a:srgbClr val="4F81BD">
                    <a:tint val="23500"/>
                    <a:satMod val="160000"/>
                  </a:srgbClr>
                </a:gs>
              </a:gsLst>
              <a:lin ang="16200000" scaled="1"/>
            </a:gradFill>
          </c:spPr>
          <c:invertIfNegative val="0"/>
          <c:dLbls>
            <c:dLbl>
              <c:idx val="0"/>
              <c:layout>
                <c:manualLayout>
                  <c:x val="-2.4524002626192406E-3"/>
                  <c:y val="8.72660818713450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9570331486341532E-3"/>
                  <c:y val="0.127828585063230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086169396423211E-3"/>
                  <c:y val="0.119963466105198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9572427748207455E-3"/>
                  <c:y val="0.11507946122119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4401726320522787E-3"/>
                  <c:y val="0.138583830867295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2857976086232E-3"/>
                  <c:y val="0.117088236697685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1.2262001313096203E-3"/>
                  <c:y val="9.28362573099415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69">
                <a:noFill/>
              </a:ln>
            </c:spPr>
            <c:txPr>
              <a:bodyPr rot="-5400000" vert="horz"/>
              <a:lstStyle/>
              <a:p>
                <a:pPr>
                  <a:defRPr sz="14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Munka1!$A$2:$A$8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Munka1!$B$2:$B$8</c:f>
              <c:numCache>
                <c:formatCode>0.0</c:formatCode>
                <c:ptCount val="7"/>
                <c:pt idx="0" formatCode="General">
                  <c:v>90.9</c:v>
                </c:pt>
                <c:pt idx="1">
                  <c:v>69.2</c:v>
                </c:pt>
                <c:pt idx="2">
                  <c:v>75</c:v>
                </c:pt>
                <c:pt idx="3">
                  <c:v>83.3</c:v>
                </c:pt>
                <c:pt idx="4">
                  <c:v>77.8</c:v>
                </c:pt>
                <c:pt idx="5">
                  <c:v>66.7</c:v>
                </c:pt>
                <c:pt idx="6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5384576"/>
        <c:axId val="87774336"/>
        <c:axId val="0"/>
      </c:bar3DChart>
      <c:catAx>
        <c:axId val="85384576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7774336"/>
        <c:crosses val="autoZero"/>
        <c:auto val="1"/>
        <c:lblAlgn val="ctr"/>
        <c:lblOffset val="100"/>
        <c:noMultiLvlLbl val="0"/>
      </c:catAx>
      <c:valAx>
        <c:axId val="8777433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85384576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 w="25379" cap="rnd" cmpd="sng" algn="ctr">
      <a:noFill/>
      <a:prstDash val="solid"/>
    </a:ln>
    <a:effectLst/>
  </c:spPr>
  <c:txPr>
    <a:bodyPr/>
    <a:lstStyle/>
    <a:p>
      <a:pPr>
        <a:defRPr>
          <a:ln>
            <a:noFill/>
          </a:ln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30360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61652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1689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94192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1008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55128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06504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98650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5778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86515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5991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D7E16-2FE7-4FD7-8C47-9372B37AB899}" type="datetimeFigureOut">
              <a:rPr lang="hu-HU" smtClean="0"/>
              <a:t>2017.05.19.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6ACDA-C7D6-4BAC-B7F9-CD217F145A8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32730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2918106"/>
              </p:ext>
            </p:extLst>
          </p:nvPr>
        </p:nvGraphicFramePr>
        <p:xfrm>
          <a:off x="731174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99489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80170138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87516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715439679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64983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4010818"/>
              </p:ext>
            </p:extLst>
          </p:nvPr>
        </p:nvGraphicFramePr>
        <p:xfrm>
          <a:off x="797676" y="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66190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5889196"/>
              </p:ext>
            </p:extLst>
          </p:nvPr>
        </p:nvGraphicFramePr>
        <p:xfrm>
          <a:off x="1080308" y="18000"/>
          <a:ext cx="100368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6101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9719471"/>
              </p:ext>
            </p:extLst>
          </p:nvPr>
        </p:nvGraphicFramePr>
        <p:xfrm>
          <a:off x="947305" y="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7584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3002551"/>
              </p:ext>
            </p:extLst>
          </p:nvPr>
        </p:nvGraphicFramePr>
        <p:xfrm>
          <a:off x="797676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86177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4890494"/>
              </p:ext>
            </p:extLst>
          </p:nvPr>
        </p:nvGraphicFramePr>
        <p:xfrm>
          <a:off x="830927" y="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20190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04563"/>
              </p:ext>
            </p:extLst>
          </p:nvPr>
        </p:nvGraphicFramePr>
        <p:xfrm>
          <a:off x="963930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08025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5013810"/>
              </p:ext>
            </p:extLst>
          </p:nvPr>
        </p:nvGraphicFramePr>
        <p:xfrm>
          <a:off x="997181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996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0450511"/>
              </p:ext>
            </p:extLst>
          </p:nvPr>
        </p:nvGraphicFramePr>
        <p:xfrm>
          <a:off x="864178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665894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0115154"/>
              </p:ext>
            </p:extLst>
          </p:nvPr>
        </p:nvGraphicFramePr>
        <p:xfrm>
          <a:off x="1013807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21718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2171103"/>
              </p:ext>
            </p:extLst>
          </p:nvPr>
        </p:nvGraphicFramePr>
        <p:xfrm>
          <a:off x="781050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82663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4281644"/>
              </p:ext>
            </p:extLst>
          </p:nvPr>
        </p:nvGraphicFramePr>
        <p:xfrm>
          <a:off x="1013807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37363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7898940"/>
              </p:ext>
            </p:extLst>
          </p:nvPr>
        </p:nvGraphicFramePr>
        <p:xfrm>
          <a:off x="1030431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32979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um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8593440"/>
              </p:ext>
            </p:extLst>
          </p:nvPr>
        </p:nvGraphicFramePr>
        <p:xfrm>
          <a:off x="947305" y="18000"/>
          <a:ext cx="10357200" cy="68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7362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67" y="779318"/>
            <a:ext cx="11367428" cy="552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5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85</Words>
  <Application>Microsoft Office PowerPoint</Application>
  <PresentationFormat>Egyéni</PresentationFormat>
  <Paragraphs>72</Paragraphs>
  <Slides>17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18" baseType="lpstr">
      <vt:lpstr>Office-téma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>Police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Bódi Tamás</dc:creator>
  <cp:lastModifiedBy>Testületi ügyintéző</cp:lastModifiedBy>
  <cp:revision>36</cp:revision>
  <cp:lastPrinted>2016-02-12T08:42:39Z</cp:lastPrinted>
  <dcterms:created xsi:type="dcterms:W3CDTF">2015-02-16T10:56:50Z</dcterms:created>
  <dcterms:modified xsi:type="dcterms:W3CDTF">2017-05-19T06:43:20Z</dcterms:modified>
</cp:coreProperties>
</file>